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5"/>
  </p:sldMasterIdLst>
  <p:handoutMasterIdLst>
    <p:handoutMasterId r:id="rId33"/>
  </p:handoutMasterIdLst>
  <p:sldIdLst>
    <p:sldId id="265" r:id="rId6"/>
    <p:sldId id="264" r:id="rId7"/>
    <p:sldId id="262" r:id="rId8"/>
    <p:sldId id="268" r:id="rId9"/>
    <p:sldId id="269" r:id="rId10"/>
    <p:sldId id="270" r:id="rId11"/>
    <p:sldId id="267" r:id="rId12"/>
    <p:sldId id="271" r:id="rId13"/>
    <p:sldId id="272" r:id="rId14"/>
    <p:sldId id="273" r:id="rId15"/>
    <p:sldId id="274" r:id="rId16"/>
    <p:sldId id="276" r:id="rId17"/>
    <p:sldId id="277" r:id="rId18"/>
    <p:sldId id="278" r:id="rId19"/>
    <p:sldId id="279" r:id="rId20"/>
    <p:sldId id="280" r:id="rId21"/>
    <p:sldId id="281" r:id="rId22"/>
    <p:sldId id="282" r:id="rId23"/>
    <p:sldId id="283" r:id="rId24"/>
    <p:sldId id="285" r:id="rId25"/>
    <p:sldId id="286" r:id="rId26"/>
    <p:sldId id="287" r:id="rId27"/>
    <p:sldId id="288" r:id="rId28"/>
    <p:sldId id="289" r:id="rId29"/>
    <p:sldId id="290" r:id="rId30"/>
    <p:sldId id="291" r:id="rId31"/>
    <p:sldId id="292"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4484" autoAdjust="0"/>
  </p:normalViewPr>
  <p:slideViewPr>
    <p:cSldViewPr>
      <p:cViewPr varScale="1">
        <p:scale>
          <a:sx n="84" d="100"/>
          <a:sy n="84" d="100"/>
        </p:scale>
        <p:origin x="776" y="6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7" d="100"/>
          <a:sy n="87" d="100"/>
        </p:scale>
        <p:origin x="384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81B108-C014-4C25-A85B-F24E454414C4}" type="datetimeFigureOut">
              <a:rPr lang="en-US" smtClean="0"/>
              <a:t>10/13/2019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B14BE3-17E4-43EA-8B32-89DE14443F52}" type="slidenum">
              <a:rPr lang="en-US" smtClean="0"/>
              <a:t>‹#›</a:t>
            </a:fld>
            <a:endParaRPr lang="en-US"/>
          </a:p>
        </p:txBody>
      </p:sp>
    </p:spTree>
    <p:extLst>
      <p:ext uri="{BB962C8B-B14F-4D97-AF65-F5344CB8AC3E}">
        <p14:creationId xmlns:p14="http://schemas.microsoft.com/office/powerpoint/2010/main" val="21247305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T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09116"/>
            <a:ext cx="9144000" cy="383438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5227" y="292608"/>
            <a:ext cx="1246362" cy="654291"/>
          </a:xfrm>
          <a:prstGeom prst="rect">
            <a:avLst/>
          </a:prstGeom>
        </p:spPr>
      </p:pic>
      <p:sp>
        <p:nvSpPr>
          <p:cNvPr id="3" name="Text Placeholder 2"/>
          <p:cNvSpPr>
            <a:spLocks noGrp="1"/>
          </p:cNvSpPr>
          <p:nvPr>
            <p:ph type="body" sz="quarter" idx="10" hasCustomPrompt="1"/>
          </p:nvPr>
        </p:nvSpPr>
        <p:spPr>
          <a:xfrm>
            <a:off x="292608" y="1179593"/>
            <a:ext cx="8013192" cy="497360"/>
          </a:xfrm>
          <a:prstGeom prst="rect">
            <a:avLst/>
          </a:prstGeom>
        </p:spPr>
        <p:txBody>
          <a:bodyPr/>
          <a:lstStyle>
            <a:lvl1pPr marL="0" indent="0">
              <a:buFontTx/>
              <a:buNone/>
              <a:defRPr sz="3200" b="1" spc="0" baseline="0">
                <a:solidFill>
                  <a:schemeClr val="bg1"/>
                </a:solidFill>
                <a:latin typeface="+mj-lt"/>
              </a:defRPr>
            </a:lvl1pPr>
          </a:lstStyle>
          <a:p>
            <a:pPr lvl="0"/>
            <a:r>
              <a:rPr lang="en-US" spc="0" dirty="0"/>
              <a:t>ARIAL NARROW BOLD, NOT TO EXCEED 32 PT</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86600" y="4857750"/>
            <a:ext cx="1978156" cy="191110"/>
          </a:xfrm>
          <a:prstGeom prst="rect">
            <a:avLst/>
          </a:prstGeom>
        </p:spPr>
      </p:pic>
      <p:sp>
        <p:nvSpPr>
          <p:cNvPr id="5" name="Picture Placeholder 4"/>
          <p:cNvSpPr>
            <a:spLocks noGrp="1"/>
          </p:cNvSpPr>
          <p:nvPr>
            <p:ph type="pic" sz="quarter" idx="12" hasCustomPrompt="1"/>
          </p:nvPr>
        </p:nvSpPr>
        <p:spPr>
          <a:xfrm>
            <a:off x="7642671" y="2114550"/>
            <a:ext cx="1196529" cy="1007604"/>
          </a:xfrm>
          <a:prstGeom prst="rect">
            <a:avLst/>
          </a:prstGeom>
        </p:spPr>
        <p:txBody>
          <a:bodyPr/>
          <a:lstStyle>
            <a:lvl1pPr marL="0" indent="0">
              <a:buFontTx/>
              <a:buNone/>
              <a:defRPr sz="140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1pPr>
          </a:lstStyle>
          <a:p>
            <a:r>
              <a:rPr lang="en-US" sz="1400" dirty="0"/>
              <a:t>Program Identifier (if applicable)</a:t>
            </a:r>
            <a:endParaRPr lang="en-US" dirty="0"/>
          </a:p>
        </p:txBody>
      </p:sp>
      <p:sp>
        <p:nvSpPr>
          <p:cNvPr id="9" name="Subtitle 2"/>
          <p:cNvSpPr>
            <a:spLocks noGrp="1"/>
          </p:cNvSpPr>
          <p:nvPr>
            <p:ph type="subTitle" idx="1" hasCustomPrompt="1"/>
          </p:nvPr>
        </p:nvSpPr>
        <p:spPr>
          <a:xfrm>
            <a:off x="3733800" y="3254847"/>
            <a:ext cx="5105400" cy="459903"/>
          </a:xfrm>
          <a:prstGeom prst="rect">
            <a:avLst/>
          </a:prstGeom>
        </p:spPr>
        <p:txBody>
          <a:bodyPr/>
          <a:lstStyle>
            <a:lvl1pPr marL="0" indent="0" algn="r">
              <a:buNone/>
              <a:defRPr sz="240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Segoe UI, Not to Exceed 24 </a:t>
            </a:r>
            <a:r>
              <a:rPr lang="en-US" dirty="0" err="1"/>
              <a:t>pt</a:t>
            </a:r>
            <a:endParaRPr lang="en-US" dirty="0"/>
          </a:p>
        </p:txBody>
      </p:sp>
    </p:spTree>
    <p:extLst>
      <p:ext uri="{BB962C8B-B14F-4D97-AF65-F5344CB8AC3E}">
        <p14:creationId xmlns:p14="http://schemas.microsoft.com/office/powerpoint/2010/main" val="172703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09116"/>
            <a:ext cx="9144000" cy="383438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7144" y="4574896"/>
            <a:ext cx="1136391" cy="399412"/>
          </a:xfrm>
          <a:prstGeom prst="rect">
            <a:avLst/>
          </a:prstGeom>
        </p:spPr>
      </p:pic>
      <p:sp>
        <p:nvSpPr>
          <p:cNvPr id="3" name="Text Placeholder 2"/>
          <p:cNvSpPr>
            <a:spLocks noGrp="1"/>
          </p:cNvSpPr>
          <p:nvPr>
            <p:ph type="body" sz="quarter" idx="10" hasCustomPrompt="1"/>
          </p:nvPr>
        </p:nvSpPr>
        <p:spPr>
          <a:xfrm>
            <a:off x="292608" y="819150"/>
            <a:ext cx="7978775" cy="685800"/>
          </a:xfrm>
          <a:prstGeom prst="rect">
            <a:avLst/>
          </a:prstGeom>
        </p:spPr>
        <p:txBody>
          <a:bodyPr/>
          <a:lstStyle>
            <a:lvl1pPr marL="0" indent="0">
              <a:buNone/>
              <a:defRPr sz="3000" b="1" baseline="0">
                <a:solidFill>
                  <a:schemeClr val="tx1"/>
                </a:solidFill>
                <a:latin typeface="+mj-lt"/>
              </a:defRPr>
            </a:lvl1pPr>
          </a:lstStyle>
          <a:p>
            <a:pPr lvl="0"/>
            <a:r>
              <a:rPr lang="en-US" dirty="0"/>
              <a:t>ARIAL NARROW BOLD, NOT TO EXCEED 30 PT</a:t>
            </a:r>
          </a:p>
        </p:txBody>
      </p:sp>
      <p:sp>
        <p:nvSpPr>
          <p:cNvPr id="7" name="Picture Placeholder 4"/>
          <p:cNvSpPr>
            <a:spLocks noGrp="1"/>
          </p:cNvSpPr>
          <p:nvPr>
            <p:ph type="pic" sz="quarter" idx="12" hasCustomPrompt="1"/>
          </p:nvPr>
        </p:nvSpPr>
        <p:spPr>
          <a:xfrm>
            <a:off x="7642671" y="2114550"/>
            <a:ext cx="1196529" cy="1007604"/>
          </a:xfrm>
          <a:prstGeom prst="rect">
            <a:avLst/>
          </a:prstGeom>
        </p:spPr>
        <p:txBody>
          <a:bodyPr/>
          <a:lstStyle>
            <a:lvl1pPr marL="0" indent="0">
              <a:buFontTx/>
              <a:buNone/>
              <a:defRPr sz="140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1pPr>
          </a:lstStyle>
          <a:p>
            <a:r>
              <a:rPr lang="en-US" sz="1400" dirty="0"/>
              <a:t>Program Identifier (if applicable)</a:t>
            </a:r>
            <a:endParaRPr lang="en-US" dirty="0"/>
          </a:p>
        </p:txBody>
      </p:sp>
    </p:spTree>
    <p:extLst>
      <p:ext uri="{BB962C8B-B14F-4D97-AF65-F5344CB8AC3E}">
        <p14:creationId xmlns:p14="http://schemas.microsoft.com/office/powerpoint/2010/main" val="3944989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936492"/>
            <a:ext cx="9144000" cy="125577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7144" y="4574896"/>
            <a:ext cx="1136391" cy="399412"/>
          </a:xfrm>
          <a:prstGeom prst="rect">
            <a:avLst/>
          </a:prstGeom>
        </p:spPr>
      </p:pic>
      <p:sp>
        <p:nvSpPr>
          <p:cNvPr id="9" name="Content Placeholder 2"/>
          <p:cNvSpPr>
            <a:spLocks noGrp="1"/>
          </p:cNvSpPr>
          <p:nvPr>
            <p:ph idx="1" hasCustomPrompt="1"/>
          </p:nvPr>
        </p:nvSpPr>
        <p:spPr>
          <a:xfrm>
            <a:off x="533400" y="1123950"/>
            <a:ext cx="8077200" cy="2971800"/>
          </a:xfrm>
          <a:prstGeom prst="rect">
            <a:avLst/>
          </a:prstGeom>
        </p:spPr>
        <p:txBody>
          <a:bodyPr/>
          <a:lstStyle>
            <a:lvl1pPr marL="0" indent="0">
              <a:buNone/>
              <a:defRPr sz="2200" baseline="0">
                <a:solidFill>
                  <a:schemeClr val="tx1"/>
                </a:solidFill>
                <a:latin typeface="+mn-lt"/>
                <a:ea typeface="Segoe UI" panose="020B0502040204020203" pitchFamily="34" charset="0"/>
                <a:cs typeface="Segoe UI" panose="020B0502040204020203" pitchFamily="34" charset="0"/>
              </a:defRPr>
            </a:lvl1pPr>
            <a:lvl5pPr>
              <a:defRPr/>
            </a:lvl5pPr>
          </a:lstStyle>
          <a:p>
            <a:pPr lvl="0"/>
            <a:r>
              <a:rPr lang="en-US" dirty="0"/>
              <a:t>Segoe UI, not to exceed 22 </a:t>
            </a:r>
            <a:r>
              <a:rPr lang="en-US" dirty="0" err="1"/>
              <a:t>pt</a:t>
            </a:r>
            <a:endParaRPr lang="en-US" dirty="0"/>
          </a:p>
        </p:txBody>
      </p:sp>
      <p:sp>
        <p:nvSpPr>
          <p:cNvPr id="10" name="Title 1"/>
          <p:cNvSpPr>
            <a:spLocks noGrp="1"/>
          </p:cNvSpPr>
          <p:nvPr>
            <p:ph type="title" hasCustomPrompt="1"/>
          </p:nvPr>
        </p:nvSpPr>
        <p:spPr>
          <a:xfrm>
            <a:off x="304800" y="285750"/>
            <a:ext cx="6705600" cy="685800"/>
          </a:xfrm>
          <a:prstGeom prst="rect">
            <a:avLst/>
          </a:prstGeom>
        </p:spPr>
        <p:txBody>
          <a:bodyPr/>
          <a:lstStyle>
            <a:lvl1pPr algn="l">
              <a:defRPr sz="30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Segoe UI, Not to Exceed 30 </a:t>
            </a:r>
            <a:r>
              <a:rPr lang="en-US" dirty="0" err="1"/>
              <a:t>pt</a:t>
            </a:r>
            <a:endParaRPr lang="en-US" dirty="0"/>
          </a:p>
        </p:txBody>
      </p:sp>
    </p:spTree>
    <p:extLst>
      <p:ext uri="{BB962C8B-B14F-4D97-AF65-F5344CB8AC3E}">
        <p14:creationId xmlns:p14="http://schemas.microsoft.com/office/powerpoint/2010/main" val="275336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lterna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7144" y="4574896"/>
            <a:ext cx="1136391" cy="399412"/>
          </a:xfrm>
          <a:prstGeom prst="rect">
            <a:avLst/>
          </a:prstGeom>
        </p:spPr>
      </p:pic>
      <p:sp>
        <p:nvSpPr>
          <p:cNvPr id="9" name="Content Placeholder 2"/>
          <p:cNvSpPr>
            <a:spLocks noGrp="1"/>
          </p:cNvSpPr>
          <p:nvPr>
            <p:ph idx="1" hasCustomPrompt="1"/>
          </p:nvPr>
        </p:nvSpPr>
        <p:spPr>
          <a:xfrm>
            <a:off x="533400" y="1123950"/>
            <a:ext cx="8077200" cy="2971800"/>
          </a:xfrm>
          <a:prstGeom prst="rect">
            <a:avLst/>
          </a:prstGeom>
        </p:spPr>
        <p:txBody>
          <a:bodyPr/>
          <a:lstStyle>
            <a:lvl1pPr marL="0" indent="0">
              <a:buNone/>
              <a:defRPr sz="2200" baseline="0">
                <a:solidFill>
                  <a:schemeClr val="tx1"/>
                </a:solidFill>
                <a:latin typeface="+mn-lt"/>
                <a:ea typeface="Segoe UI" panose="020B0502040204020203" pitchFamily="34" charset="0"/>
                <a:cs typeface="Segoe UI" panose="020B0502040204020203" pitchFamily="34" charset="0"/>
              </a:defRPr>
            </a:lvl1pPr>
            <a:lvl5pPr>
              <a:defRPr/>
            </a:lvl5pPr>
          </a:lstStyle>
          <a:p>
            <a:pPr lvl="0"/>
            <a:r>
              <a:rPr lang="en-US" dirty="0"/>
              <a:t>Segoe UI, not to exceed 22 </a:t>
            </a:r>
            <a:r>
              <a:rPr lang="en-US" dirty="0" err="1"/>
              <a:t>pt</a:t>
            </a:r>
            <a:endParaRPr lang="en-US" dirty="0"/>
          </a:p>
        </p:txBody>
      </p:sp>
      <p:sp>
        <p:nvSpPr>
          <p:cNvPr id="10" name="Title 1"/>
          <p:cNvSpPr>
            <a:spLocks noGrp="1"/>
          </p:cNvSpPr>
          <p:nvPr>
            <p:ph type="title" hasCustomPrompt="1"/>
          </p:nvPr>
        </p:nvSpPr>
        <p:spPr>
          <a:xfrm>
            <a:off x="304800" y="285750"/>
            <a:ext cx="6705600" cy="685800"/>
          </a:xfrm>
          <a:prstGeom prst="rect">
            <a:avLst/>
          </a:prstGeom>
        </p:spPr>
        <p:txBody>
          <a:bodyPr/>
          <a:lstStyle>
            <a:lvl1pPr algn="l">
              <a:defRPr sz="30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Segoe UI, Not to Exceed 30 </a:t>
            </a:r>
            <a:r>
              <a:rPr lang="en-US" dirty="0" err="1"/>
              <a:t>pt</a:t>
            </a:r>
            <a:endParaRPr lang="en-US" dirty="0"/>
          </a:p>
        </p:txBody>
      </p:sp>
    </p:spTree>
    <p:extLst>
      <p:ext uri="{BB962C8B-B14F-4D97-AF65-F5344CB8AC3E}">
        <p14:creationId xmlns:p14="http://schemas.microsoft.com/office/powerpoint/2010/main" val="28867136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00026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lgn="ctr"/>
            <a:r>
              <a:rPr lang="en-US" cap="all" dirty="0"/>
              <a:t>CIP Process Improvements</a:t>
            </a:r>
          </a:p>
        </p:txBody>
      </p:sp>
      <p:sp>
        <p:nvSpPr>
          <p:cNvPr id="4" name="Subtitle 3"/>
          <p:cNvSpPr>
            <a:spLocks noGrp="1"/>
          </p:cNvSpPr>
          <p:nvPr>
            <p:ph type="subTitle" idx="1"/>
          </p:nvPr>
        </p:nvSpPr>
        <p:spPr>
          <a:xfrm>
            <a:off x="3733800" y="3254847"/>
            <a:ext cx="5105400" cy="840903"/>
          </a:xfrm>
        </p:spPr>
        <p:txBody>
          <a:bodyPr/>
          <a:lstStyle/>
          <a:p>
            <a:r>
              <a:rPr lang="en-US" dirty="0"/>
              <a:t>UNCC Airport Engineering Seminar</a:t>
            </a:r>
          </a:p>
          <a:p>
            <a:r>
              <a:rPr lang="en-US" dirty="0"/>
              <a:t>October 14, 2019      </a:t>
            </a:r>
          </a:p>
          <a:p>
            <a:endParaRPr lang="en-US" dirty="0"/>
          </a:p>
        </p:txBody>
      </p:sp>
    </p:spTree>
    <p:extLst>
      <p:ext uri="{BB962C8B-B14F-4D97-AF65-F5344CB8AC3E}">
        <p14:creationId xmlns:p14="http://schemas.microsoft.com/office/powerpoint/2010/main" val="407342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62693-24DC-47E7-B049-DDE6A0EA00E7}"/>
              </a:ext>
            </a:extLst>
          </p:cNvPr>
          <p:cNvSpPr>
            <a:spLocks noGrp="1"/>
          </p:cNvSpPr>
          <p:nvPr>
            <p:ph type="title"/>
          </p:nvPr>
        </p:nvSpPr>
        <p:spPr/>
        <p:txBody>
          <a:bodyPr/>
          <a:lstStyle/>
          <a:p>
            <a:r>
              <a:rPr lang="en-US" dirty="0"/>
              <a:t>Change and Impacts to the CIP</a:t>
            </a:r>
          </a:p>
        </p:txBody>
      </p:sp>
      <p:sp>
        <p:nvSpPr>
          <p:cNvPr id="4" name="Content Placeholder 1">
            <a:extLst>
              <a:ext uri="{FF2B5EF4-FFF2-40B4-BE49-F238E27FC236}">
                <a16:creationId xmlns:a16="http://schemas.microsoft.com/office/drawing/2014/main" id="{32DBF59F-6016-492B-AAE2-37C7DE98135D}"/>
              </a:ext>
            </a:extLst>
          </p:cNvPr>
          <p:cNvSpPr>
            <a:spLocks noGrp="1"/>
          </p:cNvSpPr>
          <p:nvPr>
            <p:ph idx="1"/>
          </p:nvPr>
        </p:nvSpPr>
        <p:spPr>
          <a:xfrm>
            <a:off x="533400" y="1123950"/>
            <a:ext cx="8077200" cy="3429000"/>
          </a:xfrm>
        </p:spPr>
        <p:txBody>
          <a:bodyPr/>
          <a:lstStyle/>
          <a:p>
            <a:pPr lvl="0"/>
            <a:r>
              <a:rPr lang="en-US" dirty="0"/>
              <a:t>Projects Significantly Impacted</a:t>
            </a:r>
          </a:p>
          <a:p>
            <a:pPr lvl="0"/>
            <a:endParaRPr lang="en-US" sz="1400" dirty="0"/>
          </a:p>
          <a:p>
            <a:pPr marL="346472" lvl="1" indent="-346472" fontAlgn="base">
              <a:spcAft>
                <a:spcPct val="0"/>
              </a:spcAft>
              <a:buFont typeface="Arial" panose="020B0604020202020204" pitchFamily="34" charset="0"/>
              <a:buChar char="•"/>
            </a:pPr>
            <a:r>
              <a:rPr lang="en-US" altLang="en-US" sz="1600" dirty="0">
                <a:ea typeface="Cambria" panose="02040503050406030204" pitchFamily="18" charset="0"/>
              </a:rPr>
              <a:t>Joint Operations Center, </a:t>
            </a:r>
            <a:r>
              <a:rPr lang="en-US" altLang="en-US" sz="1600" b="1" dirty="0">
                <a:ea typeface="Cambria" panose="02040503050406030204" pitchFamily="18" charset="0"/>
              </a:rPr>
              <a:t>$28 Million</a:t>
            </a:r>
          </a:p>
          <a:p>
            <a:pPr marL="346472" lvl="1" indent="-346472" fontAlgn="base">
              <a:spcAft>
                <a:spcPct val="0"/>
              </a:spcAft>
              <a:buFont typeface="Arial" panose="020B0604020202020204" pitchFamily="34" charset="0"/>
              <a:buChar char="•"/>
            </a:pPr>
            <a:r>
              <a:rPr lang="en-US" altLang="en-US" sz="1600" dirty="0">
                <a:ea typeface="Cambria" panose="02040503050406030204" pitchFamily="18" charset="0"/>
              </a:rPr>
              <a:t>Concourse E Expansion Ph 8/9, </a:t>
            </a:r>
            <a:r>
              <a:rPr lang="en-US" altLang="en-US" sz="1600" b="1" dirty="0">
                <a:ea typeface="Cambria" panose="02040503050406030204" pitchFamily="18" charset="0"/>
              </a:rPr>
              <a:t>$47 Million</a:t>
            </a:r>
          </a:p>
          <a:p>
            <a:pPr marL="346472" lvl="1" indent="-346472" fontAlgn="base">
              <a:spcAft>
                <a:spcPct val="0"/>
              </a:spcAft>
              <a:buFont typeface="Arial" panose="020B0604020202020204" pitchFamily="34" charset="0"/>
              <a:buChar char="•"/>
            </a:pPr>
            <a:r>
              <a:rPr lang="en-US" altLang="en-US" sz="1600" dirty="0">
                <a:ea typeface="Cambria" panose="02040503050406030204" pitchFamily="18" charset="0"/>
              </a:rPr>
              <a:t>Wilson Air Charter Terminal Renovations, </a:t>
            </a:r>
            <a:r>
              <a:rPr lang="en-US" altLang="en-US" sz="1600" b="1" dirty="0">
                <a:ea typeface="Cambria" panose="02040503050406030204" pitchFamily="18" charset="0"/>
              </a:rPr>
              <a:t>$18 Million</a:t>
            </a:r>
          </a:p>
          <a:p>
            <a:pPr marL="346472" lvl="1" indent="-346472" fontAlgn="base">
              <a:spcAft>
                <a:spcPct val="0"/>
              </a:spcAft>
              <a:buFont typeface="Arial" panose="020B0604020202020204" pitchFamily="34" charset="0"/>
              <a:buChar char="•"/>
            </a:pPr>
            <a:r>
              <a:rPr lang="en-US" altLang="en-US" sz="1600" dirty="0">
                <a:ea typeface="Cambria" panose="02040503050406030204" pitchFamily="18" charset="0"/>
              </a:rPr>
              <a:t>Terminal Renovations, </a:t>
            </a:r>
            <a:r>
              <a:rPr lang="en-US" altLang="en-US" sz="1600" b="1" dirty="0">
                <a:ea typeface="Cambria" panose="02040503050406030204" pitchFamily="18" charset="0"/>
              </a:rPr>
              <a:t>$95 Million</a:t>
            </a:r>
          </a:p>
          <a:p>
            <a:pPr marL="346472" lvl="1" indent="-346472" fontAlgn="base">
              <a:spcAft>
                <a:spcPct val="0"/>
              </a:spcAft>
              <a:buFont typeface="Arial" panose="020B0604020202020204" pitchFamily="34" charset="0"/>
              <a:buChar char="•"/>
            </a:pPr>
            <a:r>
              <a:rPr lang="en-US" altLang="en-US" sz="1600" dirty="0">
                <a:ea typeface="Cambria" panose="02040503050406030204" pitchFamily="18" charset="0"/>
              </a:rPr>
              <a:t>North End Around Taxiway (NEAT), </a:t>
            </a:r>
            <a:r>
              <a:rPr lang="en-US" altLang="en-US" sz="1600" b="1" dirty="0">
                <a:ea typeface="Cambria" panose="02040503050406030204" pitchFamily="18" charset="0"/>
              </a:rPr>
              <a:t>$253 Million</a:t>
            </a:r>
          </a:p>
          <a:p>
            <a:pPr lvl="0"/>
            <a:endParaRPr lang="en-US" sz="1600" dirty="0"/>
          </a:p>
        </p:txBody>
      </p:sp>
    </p:spTree>
    <p:extLst>
      <p:ext uri="{BB962C8B-B14F-4D97-AF65-F5344CB8AC3E}">
        <p14:creationId xmlns:p14="http://schemas.microsoft.com/office/powerpoint/2010/main" val="2644602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62693-24DC-47E7-B049-DDE6A0EA00E7}"/>
              </a:ext>
            </a:extLst>
          </p:cNvPr>
          <p:cNvSpPr>
            <a:spLocks noGrp="1"/>
          </p:cNvSpPr>
          <p:nvPr>
            <p:ph type="title"/>
          </p:nvPr>
        </p:nvSpPr>
        <p:spPr/>
        <p:txBody>
          <a:bodyPr/>
          <a:lstStyle/>
          <a:p>
            <a:r>
              <a:rPr lang="en-US" dirty="0"/>
              <a:t>Change and Impacts to the CIP</a:t>
            </a:r>
          </a:p>
        </p:txBody>
      </p:sp>
      <p:sp>
        <p:nvSpPr>
          <p:cNvPr id="4" name="Content Placeholder 1">
            <a:extLst>
              <a:ext uri="{FF2B5EF4-FFF2-40B4-BE49-F238E27FC236}">
                <a16:creationId xmlns:a16="http://schemas.microsoft.com/office/drawing/2014/main" id="{32DBF59F-6016-492B-AAE2-37C7DE98135D}"/>
              </a:ext>
            </a:extLst>
          </p:cNvPr>
          <p:cNvSpPr>
            <a:spLocks noGrp="1"/>
          </p:cNvSpPr>
          <p:nvPr>
            <p:ph idx="1"/>
          </p:nvPr>
        </p:nvSpPr>
        <p:spPr>
          <a:xfrm>
            <a:off x="533400" y="1123950"/>
            <a:ext cx="8077200" cy="3429000"/>
          </a:xfrm>
        </p:spPr>
        <p:txBody>
          <a:bodyPr/>
          <a:lstStyle/>
          <a:p>
            <a:pPr lvl="0"/>
            <a:r>
              <a:rPr lang="en-US" dirty="0"/>
              <a:t>Response to Change</a:t>
            </a:r>
          </a:p>
          <a:p>
            <a:pPr lvl="0"/>
            <a:endParaRPr lang="en-US" sz="1400" dirty="0"/>
          </a:p>
          <a:p>
            <a:r>
              <a:rPr lang="en-US" sz="1800" dirty="0"/>
              <a:t>Recent Changes and Improvements to CIP Process</a:t>
            </a:r>
          </a:p>
          <a:p>
            <a:pPr marL="285750" lvl="0" indent="-285750">
              <a:lnSpc>
                <a:spcPct val="100000"/>
              </a:lnSpc>
              <a:buFont typeface="Arial" panose="020B0604020202020204" pitchFamily="34" charset="0"/>
              <a:buChar char="•"/>
            </a:pPr>
            <a:r>
              <a:rPr lang="en-US" sz="1600" dirty="0"/>
              <a:t>CIP process as a tool began to change</a:t>
            </a:r>
          </a:p>
          <a:p>
            <a:pPr marL="285750" lvl="0" indent="-285750">
              <a:lnSpc>
                <a:spcPct val="100000"/>
              </a:lnSpc>
              <a:buFont typeface="Arial" panose="020B0604020202020204" pitchFamily="34" charset="0"/>
              <a:buChar char="•"/>
            </a:pPr>
            <a:r>
              <a:rPr lang="en-US" sz="1600" dirty="0"/>
              <a:t>CIP became a single place for all capital spending </a:t>
            </a:r>
          </a:p>
          <a:p>
            <a:pPr marL="713184" lvl="2" indent="-285750">
              <a:lnSpc>
                <a:spcPct val="100000"/>
              </a:lnSpc>
              <a:buSzPct val="70000"/>
              <a:buFont typeface="Wingdings" panose="05000000000000000000" pitchFamily="2" charset="2"/>
              <a:buChar char="§"/>
              <a:tabLst>
                <a:tab pos="641747" algn="l"/>
              </a:tabLst>
            </a:pPr>
            <a:r>
              <a:rPr lang="en-US" sz="1600" dirty="0"/>
              <a:t>Operational Capital (buses, IT, maintenance rolling stock, </a:t>
            </a:r>
            <a:r>
              <a:rPr lang="en-US" sz="1600" dirty="0" err="1"/>
              <a:t>etc</a:t>
            </a:r>
            <a:r>
              <a:rPr lang="en-US" sz="1600" dirty="0"/>
              <a:t>)</a:t>
            </a:r>
          </a:p>
          <a:p>
            <a:pPr marL="713184" lvl="2" indent="-285750">
              <a:lnSpc>
                <a:spcPct val="100000"/>
              </a:lnSpc>
              <a:buSzPct val="70000"/>
              <a:buFont typeface="Wingdings" panose="05000000000000000000" pitchFamily="2" charset="2"/>
              <a:buChar char="§"/>
            </a:pPr>
            <a:r>
              <a:rPr lang="en-US" sz="1600" dirty="0"/>
              <a:t>Capital development (new facilities as well as major improvements)</a:t>
            </a:r>
          </a:p>
          <a:p>
            <a:pPr marL="285750" indent="-285750">
              <a:lnSpc>
                <a:spcPct val="100000"/>
              </a:lnSpc>
              <a:buFont typeface="Arial" panose="020B0604020202020204" pitchFamily="34" charset="0"/>
              <a:buChar char="•"/>
            </a:pPr>
            <a:r>
              <a:rPr lang="en-US" sz="1600" dirty="0"/>
              <a:t>Incorporated funding and cash flow into the spreadsheet</a:t>
            </a:r>
          </a:p>
          <a:p>
            <a:pPr marL="285750" lvl="0" indent="-285750">
              <a:lnSpc>
                <a:spcPct val="100000"/>
              </a:lnSpc>
              <a:buFont typeface="Arial" panose="020B0604020202020204" pitchFamily="34" charset="0"/>
              <a:buChar char="•"/>
            </a:pPr>
            <a:r>
              <a:rPr lang="en-US" sz="1600" dirty="0"/>
              <a:t>CIP Request form created to track and rank requests</a:t>
            </a:r>
          </a:p>
          <a:p>
            <a:pPr marL="285750" lvl="0" indent="-285750">
              <a:lnSpc>
                <a:spcPct val="100000"/>
              </a:lnSpc>
              <a:buFont typeface="Arial" panose="020B0604020202020204" pitchFamily="34" charset="0"/>
              <a:buChar char="•"/>
            </a:pPr>
            <a:r>
              <a:rPr lang="en-US" sz="1600" dirty="0"/>
              <a:t>Began Monthly Director’s CIP review</a:t>
            </a:r>
          </a:p>
          <a:p>
            <a:pPr marL="285750" lvl="0" indent="-285750">
              <a:lnSpc>
                <a:spcPct val="100000"/>
              </a:lnSpc>
              <a:buFont typeface="Arial" panose="020B0604020202020204" pitchFamily="34" charset="0"/>
              <a:buChar char="•"/>
            </a:pPr>
            <a:r>
              <a:rPr lang="en-US" sz="1600" dirty="0"/>
              <a:t>Began Monthly Chief Officer’s review</a:t>
            </a:r>
          </a:p>
          <a:p>
            <a:pPr lvl="0"/>
            <a:endParaRPr lang="en-US" sz="1600" dirty="0"/>
          </a:p>
        </p:txBody>
      </p:sp>
    </p:spTree>
    <p:extLst>
      <p:ext uri="{BB962C8B-B14F-4D97-AF65-F5344CB8AC3E}">
        <p14:creationId xmlns:p14="http://schemas.microsoft.com/office/powerpoint/2010/main" val="1294575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2608" y="819150"/>
            <a:ext cx="7978775" cy="1219200"/>
          </a:xfrm>
        </p:spPr>
        <p:txBody>
          <a:bodyPr/>
          <a:lstStyle/>
          <a:p>
            <a:pPr lvl="0" algn="ctr"/>
            <a:r>
              <a:rPr lang="en-US" cap="all" dirty="0"/>
              <a:t>Accuracy of information</a:t>
            </a:r>
          </a:p>
          <a:p>
            <a:pPr lvl="0" algn="ctr"/>
            <a:endParaRPr lang="en-US" sz="1100" cap="all" dirty="0"/>
          </a:p>
          <a:p>
            <a:pPr lvl="0" algn="ctr"/>
            <a:r>
              <a:rPr lang="en-US" sz="1600" dirty="0">
                <a:solidFill>
                  <a:srgbClr val="009999"/>
                </a:solidFill>
                <a:latin typeface="Cambria" panose="02040503050406030204" pitchFamily="18" charset="0"/>
                <a:ea typeface="Cambria" panose="02040503050406030204" pitchFamily="18" charset="0"/>
              </a:rPr>
              <a:t>How is the information vetted before input into the CIP?</a:t>
            </a:r>
            <a:endParaRPr lang="en-US" sz="1600" cap="all" dirty="0"/>
          </a:p>
        </p:txBody>
      </p:sp>
    </p:spTree>
    <p:extLst>
      <p:ext uri="{BB962C8B-B14F-4D97-AF65-F5344CB8AC3E}">
        <p14:creationId xmlns:p14="http://schemas.microsoft.com/office/powerpoint/2010/main" val="431456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62693-24DC-47E7-B049-DDE6A0EA00E7}"/>
              </a:ext>
            </a:extLst>
          </p:cNvPr>
          <p:cNvSpPr>
            <a:spLocks noGrp="1"/>
          </p:cNvSpPr>
          <p:nvPr>
            <p:ph type="title"/>
          </p:nvPr>
        </p:nvSpPr>
        <p:spPr/>
        <p:txBody>
          <a:bodyPr/>
          <a:lstStyle/>
          <a:p>
            <a:r>
              <a:rPr lang="en-US" dirty="0"/>
              <a:t>Proposed Process Improvements</a:t>
            </a:r>
          </a:p>
        </p:txBody>
      </p:sp>
      <p:sp>
        <p:nvSpPr>
          <p:cNvPr id="4" name="Content Placeholder 1">
            <a:extLst>
              <a:ext uri="{FF2B5EF4-FFF2-40B4-BE49-F238E27FC236}">
                <a16:creationId xmlns:a16="http://schemas.microsoft.com/office/drawing/2014/main" id="{32DBF59F-6016-492B-AAE2-37C7DE98135D}"/>
              </a:ext>
            </a:extLst>
          </p:cNvPr>
          <p:cNvSpPr>
            <a:spLocks noGrp="1"/>
          </p:cNvSpPr>
          <p:nvPr>
            <p:ph idx="1"/>
          </p:nvPr>
        </p:nvSpPr>
        <p:spPr>
          <a:xfrm>
            <a:off x="533400" y="1123950"/>
            <a:ext cx="8077200" cy="3429000"/>
          </a:xfrm>
        </p:spPr>
        <p:txBody>
          <a:bodyPr/>
          <a:lstStyle/>
          <a:p>
            <a:pPr lvl="0"/>
            <a:r>
              <a:rPr lang="en-US" dirty="0"/>
              <a:t>Project Validation</a:t>
            </a:r>
          </a:p>
          <a:p>
            <a:pPr lvl="0"/>
            <a:endParaRPr lang="en-US" sz="1400" dirty="0"/>
          </a:p>
          <a:p>
            <a:pPr marL="285750" lvl="0" indent="-285750">
              <a:buFont typeface="Arial" panose="020B0604020202020204" pitchFamily="34" charset="0"/>
              <a:buChar char="•"/>
            </a:pPr>
            <a:r>
              <a:rPr lang="en-US" sz="1600" dirty="0"/>
              <a:t>Planning and Finance agreed the </a:t>
            </a:r>
            <a:r>
              <a:rPr lang="en-US" sz="1600" b="1" dirty="0"/>
              <a:t>#1 issue </a:t>
            </a:r>
            <a:r>
              <a:rPr lang="en-US" sz="1600" dirty="0"/>
              <a:t>at the beginning of this effort was the inaccuracy of the information provided in the CIP (</a:t>
            </a:r>
            <a:r>
              <a:rPr lang="en-US" sz="1600" dirty="0" err="1"/>
              <a:t>ie</a:t>
            </a:r>
            <a:r>
              <a:rPr lang="en-US" sz="1600" dirty="0"/>
              <a:t>. the cost estimates, back of napkin scopes)</a:t>
            </a:r>
          </a:p>
          <a:p>
            <a:pPr lvl="0"/>
            <a:endParaRPr lang="en-US" sz="1600" dirty="0"/>
          </a:p>
          <a:p>
            <a:pPr marL="285750" lvl="0" indent="-285750">
              <a:buFont typeface="Arial" panose="020B0604020202020204" pitchFamily="34" charset="0"/>
              <a:buChar char="•"/>
            </a:pPr>
            <a:r>
              <a:rPr lang="en-US" sz="1600" dirty="0"/>
              <a:t>Project Validation Reports – Five Sections:</a:t>
            </a:r>
          </a:p>
          <a:p>
            <a:pPr marL="600075" lvl="1" indent="-257175">
              <a:buSzPct val="70000"/>
              <a:buFont typeface="+mj-lt"/>
              <a:buAutoNum type="arabicPeriod"/>
            </a:pPr>
            <a:r>
              <a:rPr lang="en-US" sz="1600" dirty="0"/>
              <a:t>Project Description </a:t>
            </a:r>
          </a:p>
          <a:p>
            <a:pPr marL="600075" lvl="1" indent="-257175">
              <a:buSzPct val="70000"/>
              <a:buFont typeface="+mj-lt"/>
              <a:buAutoNum type="arabicPeriod"/>
            </a:pPr>
            <a:r>
              <a:rPr lang="en-US" sz="1600" dirty="0"/>
              <a:t>Conceptual Cost Estimate</a:t>
            </a:r>
          </a:p>
          <a:p>
            <a:pPr marL="600075" lvl="1" indent="-257175">
              <a:buSzPct val="70000"/>
              <a:buFont typeface="+mj-lt"/>
              <a:buAutoNum type="arabicPeriod"/>
            </a:pPr>
            <a:r>
              <a:rPr lang="en-US" sz="1600" dirty="0"/>
              <a:t>Estimated Project Schedule</a:t>
            </a:r>
          </a:p>
          <a:p>
            <a:pPr marL="600075" lvl="1" indent="-257175">
              <a:buSzPct val="70000"/>
              <a:buFont typeface="+mj-lt"/>
              <a:buAutoNum type="arabicPeriod"/>
            </a:pPr>
            <a:r>
              <a:rPr lang="en-US" sz="1600" dirty="0"/>
              <a:t>Funding Analysis</a:t>
            </a:r>
          </a:p>
          <a:p>
            <a:pPr marL="600075" lvl="1" indent="-257175">
              <a:buSzPct val="70000"/>
              <a:buFont typeface="+mj-lt"/>
              <a:buAutoNum type="arabicPeriod"/>
            </a:pPr>
            <a:r>
              <a:rPr lang="en-US" sz="1600" dirty="0"/>
              <a:t>Cash Flow</a:t>
            </a:r>
          </a:p>
          <a:p>
            <a:pPr lvl="0"/>
            <a:endParaRPr lang="en-US" sz="1600" dirty="0"/>
          </a:p>
        </p:txBody>
      </p:sp>
    </p:spTree>
    <p:extLst>
      <p:ext uri="{BB962C8B-B14F-4D97-AF65-F5344CB8AC3E}">
        <p14:creationId xmlns:p14="http://schemas.microsoft.com/office/powerpoint/2010/main" val="3222332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62693-24DC-47E7-B049-DDE6A0EA00E7}"/>
              </a:ext>
            </a:extLst>
          </p:cNvPr>
          <p:cNvSpPr>
            <a:spLocks noGrp="1"/>
          </p:cNvSpPr>
          <p:nvPr>
            <p:ph type="title"/>
          </p:nvPr>
        </p:nvSpPr>
        <p:spPr/>
        <p:txBody>
          <a:bodyPr/>
          <a:lstStyle/>
          <a:p>
            <a:r>
              <a:rPr lang="en-US" dirty="0"/>
              <a:t>Proposed Process Improvements</a:t>
            </a:r>
          </a:p>
        </p:txBody>
      </p:sp>
      <p:sp>
        <p:nvSpPr>
          <p:cNvPr id="4" name="Content Placeholder 1">
            <a:extLst>
              <a:ext uri="{FF2B5EF4-FFF2-40B4-BE49-F238E27FC236}">
                <a16:creationId xmlns:a16="http://schemas.microsoft.com/office/drawing/2014/main" id="{32DBF59F-6016-492B-AAE2-37C7DE98135D}"/>
              </a:ext>
            </a:extLst>
          </p:cNvPr>
          <p:cNvSpPr>
            <a:spLocks noGrp="1"/>
          </p:cNvSpPr>
          <p:nvPr>
            <p:ph idx="1"/>
          </p:nvPr>
        </p:nvSpPr>
        <p:spPr>
          <a:xfrm>
            <a:off x="533400" y="1123950"/>
            <a:ext cx="8077200" cy="3429000"/>
          </a:xfrm>
        </p:spPr>
        <p:txBody>
          <a:bodyPr/>
          <a:lstStyle/>
          <a:p>
            <a:pPr lvl="0"/>
            <a:r>
              <a:rPr lang="en-US" dirty="0"/>
              <a:t>Project Validation</a:t>
            </a:r>
          </a:p>
          <a:p>
            <a:pPr lvl="0"/>
            <a:endParaRPr lang="en-US" sz="1400" dirty="0"/>
          </a:p>
          <a:p>
            <a:pPr marL="342900" lvl="1" indent="-342900">
              <a:buFont typeface="+mj-lt"/>
              <a:buAutoNum type="arabicPeriod"/>
            </a:pPr>
            <a:r>
              <a:rPr lang="en-US" sz="1500" dirty="0"/>
              <a:t>Project Description</a:t>
            </a:r>
          </a:p>
          <a:p>
            <a:pPr marL="597694" lvl="2" indent="-251222">
              <a:buSzPct val="100000"/>
            </a:pPr>
            <a:r>
              <a:rPr lang="en-US" sz="1200" dirty="0"/>
              <a:t>Full written description of the project/asset type; general scope, size, site location, etc.</a:t>
            </a:r>
          </a:p>
          <a:p>
            <a:pPr marL="597694" lvl="2" indent="-251222">
              <a:buSzPct val="100000"/>
            </a:pPr>
            <a:r>
              <a:rPr lang="en-US" sz="1200" dirty="0"/>
              <a:t>Should include graphics and information from previous planning studies, conceptual drawings, plans and any other relevant information. </a:t>
            </a:r>
          </a:p>
          <a:p>
            <a:pPr marL="597694" lvl="2" indent="-251222">
              <a:buSzPct val="100000"/>
            </a:pPr>
            <a:r>
              <a:rPr lang="en-US" sz="1200" dirty="0"/>
              <a:t>This information can be used for justification and content for PFC Applications, Council Actions, etc.</a:t>
            </a:r>
          </a:p>
          <a:p>
            <a:pPr marL="600075" lvl="2" indent="-257175">
              <a:buSzPct val="70000"/>
              <a:buFont typeface="Courier New" panose="02070309020205020404" pitchFamily="49" charset="0"/>
              <a:buChar char="o"/>
            </a:pPr>
            <a:endParaRPr lang="en-US" sz="1200" dirty="0"/>
          </a:p>
          <a:p>
            <a:pPr marL="342900" lvl="1" indent="-342900">
              <a:buFont typeface="+mj-lt"/>
              <a:buAutoNum type="arabicPeriod"/>
            </a:pPr>
            <a:r>
              <a:rPr lang="en-US" sz="1500" dirty="0"/>
              <a:t>Conceptual Cost Estimate</a:t>
            </a:r>
          </a:p>
          <a:p>
            <a:pPr marL="600075" lvl="2" indent="-257175">
              <a:buSzPct val="100000"/>
            </a:pPr>
            <a:r>
              <a:rPr lang="en-US" sz="1200" dirty="0"/>
              <a:t>This will be a high level estimate based on the project description above. </a:t>
            </a:r>
          </a:p>
          <a:p>
            <a:pPr marL="600075" lvl="2" indent="-257175">
              <a:buSzPct val="100000"/>
            </a:pPr>
            <a:r>
              <a:rPr lang="en-US" sz="1200" dirty="0"/>
              <a:t>The more information known at the time, the further refined the estimate can be. However, in the conceptual stage and for initial input into the CIP, higher project contingencies are recommended. </a:t>
            </a:r>
          </a:p>
          <a:p>
            <a:pPr marL="600075" lvl="2" indent="-257175">
              <a:buSzPct val="100000"/>
            </a:pPr>
            <a:r>
              <a:rPr lang="en-US" sz="1200" dirty="0"/>
              <a:t>As the project progresses through design, further refinement in scope and cost should be continuously tracked</a:t>
            </a:r>
          </a:p>
          <a:p>
            <a:pPr lvl="0"/>
            <a:endParaRPr lang="en-US" sz="1600" dirty="0"/>
          </a:p>
        </p:txBody>
      </p:sp>
    </p:spTree>
    <p:extLst>
      <p:ext uri="{BB962C8B-B14F-4D97-AF65-F5344CB8AC3E}">
        <p14:creationId xmlns:p14="http://schemas.microsoft.com/office/powerpoint/2010/main" val="226880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62693-24DC-47E7-B049-DDE6A0EA00E7}"/>
              </a:ext>
            </a:extLst>
          </p:cNvPr>
          <p:cNvSpPr>
            <a:spLocks noGrp="1"/>
          </p:cNvSpPr>
          <p:nvPr>
            <p:ph type="title"/>
          </p:nvPr>
        </p:nvSpPr>
        <p:spPr/>
        <p:txBody>
          <a:bodyPr/>
          <a:lstStyle/>
          <a:p>
            <a:r>
              <a:rPr lang="en-US" dirty="0"/>
              <a:t>Proposed Process Improvements</a:t>
            </a:r>
          </a:p>
        </p:txBody>
      </p:sp>
      <p:sp>
        <p:nvSpPr>
          <p:cNvPr id="4" name="Content Placeholder 1">
            <a:extLst>
              <a:ext uri="{FF2B5EF4-FFF2-40B4-BE49-F238E27FC236}">
                <a16:creationId xmlns:a16="http://schemas.microsoft.com/office/drawing/2014/main" id="{32DBF59F-6016-492B-AAE2-37C7DE98135D}"/>
              </a:ext>
            </a:extLst>
          </p:cNvPr>
          <p:cNvSpPr>
            <a:spLocks noGrp="1"/>
          </p:cNvSpPr>
          <p:nvPr>
            <p:ph idx="1"/>
          </p:nvPr>
        </p:nvSpPr>
        <p:spPr>
          <a:xfrm>
            <a:off x="533400" y="1123950"/>
            <a:ext cx="8077200" cy="3733800"/>
          </a:xfrm>
        </p:spPr>
        <p:txBody>
          <a:bodyPr/>
          <a:lstStyle/>
          <a:p>
            <a:pPr lvl="0"/>
            <a:r>
              <a:rPr lang="en-US" dirty="0"/>
              <a:t>Project Validation</a:t>
            </a:r>
          </a:p>
          <a:p>
            <a:pPr lvl="0"/>
            <a:endParaRPr lang="en-US" sz="1400" dirty="0"/>
          </a:p>
          <a:p>
            <a:pPr marL="342900" lvl="1" indent="-342900">
              <a:buFont typeface="+mj-lt"/>
              <a:buAutoNum type="arabicPeriod" startAt="3"/>
            </a:pPr>
            <a:r>
              <a:rPr lang="en-US" sz="1500" dirty="0"/>
              <a:t>Estimated Project Schedule</a:t>
            </a:r>
          </a:p>
          <a:p>
            <a:pPr marL="514350" lvl="2" indent="-171450">
              <a:buSzPct val="100000"/>
            </a:pPr>
            <a:r>
              <a:rPr lang="en-US" sz="1200" dirty="0"/>
              <a:t>Start and End dates for Design Schedule</a:t>
            </a:r>
          </a:p>
          <a:p>
            <a:pPr marL="514350" lvl="2" indent="-171450">
              <a:buSzPct val="100000"/>
            </a:pPr>
            <a:r>
              <a:rPr lang="en-US" sz="1200" dirty="0"/>
              <a:t>Start and End dates for Construction Schedule</a:t>
            </a:r>
          </a:p>
          <a:p>
            <a:pPr marL="514350" lvl="2" indent="-171450">
              <a:buSzPct val="100000"/>
            </a:pPr>
            <a:r>
              <a:rPr lang="en-US" sz="1200" dirty="0"/>
              <a:t>These dates should be tracked in the CIP and aligned with project estimates</a:t>
            </a:r>
          </a:p>
          <a:p>
            <a:pPr marL="0" lvl="1" indent="0">
              <a:buNone/>
            </a:pPr>
            <a:endParaRPr lang="en-US" sz="1500" dirty="0"/>
          </a:p>
          <a:p>
            <a:pPr marL="342900" lvl="1" indent="-342900">
              <a:buFont typeface="+mj-lt"/>
              <a:buAutoNum type="arabicPeriod" startAt="4"/>
            </a:pPr>
            <a:r>
              <a:rPr lang="en-US" sz="1500" dirty="0"/>
              <a:t>Funding Analysis</a:t>
            </a:r>
          </a:p>
          <a:p>
            <a:pPr marL="600075" lvl="2" indent="-257175">
              <a:buSzPct val="100000"/>
            </a:pPr>
            <a:r>
              <a:rPr lang="en-US" sz="1200" dirty="0"/>
              <a:t>Recommendations for project funding </a:t>
            </a:r>
          </a:p>
          <a:p>
            <a:pPr marL="600075" lvl="2" indent="-257175">
              <a:buSzPct val="100000"/>
            </a:pPr>
            <a:r>
              <a:rPr lang="en-US" sz="1200" dirty="0"/>
              <a:t>Where applicable, diagram of floor plan with breakdown of functional spaces as it relates to PFC, CFC, and AIP eligibility</a:t>
            </a:r>
          </a:p>
          <a:p>
            <a:pPr marL="0" lvl="1" indent="0">
              <a:buNone/>
            </a:pPr>
            <a:endParaRPr lang="en-US" sz="1500" dirty="0"/>
          </a:p>
          <a:p>
            <a:pPr marL="342900" lvl="1" indent="-342900">
              <a:buFont typeface="+mj-lt"/>
              <a:buAutoNum type="arabicPeriod" startAt="5"/>
            </a:pPr>
            <a:r>
              <a:rPr lang="en-US" sz="1500" dirty="0"/>
              <a:t>Cash Flow </a:t>
            </a:r>
          </a:p>
          <a:p>
            <a:pPr lvl="1">
              <a:buSzPct val="100000"/>
              <a:buFont typeface="Arial" panose="020B0604020202020204" pitchFamily="34" charset="0"/>
              <a:buChar char="•"/>
            </a:pPr>
            <a:r>
              <a:rPr lang="en-US" sz="1200" dirty="0"/>
              <a:t>Forecasted cash flow projection based on project schedule </a:t>
            </a:r>
          </a:p>
          <a:p>
            <a:pPr lvl="1">
              <a:buSzPct val="100000"/>
              <a:buFont typeface="Arial" panose="020B0604020202020204" pitchFamily="34" charset="0"/>
              <a:buChar char="•"/>
            </a:pPr>
            <a:r>
              <a:rPr lang="en-US" sz="1200" dirty="0"/>
              <a:t>Broken down by funding source </a:t>
            </a:r>
          </a:p>
          <a:p>
            <a:pPr lvl="0"/>
            <a:endParaRPr lang="en-US" sz="1600" dirty="0"/>
          </a:p>
        </p:txBody>
      </p:sp>
    </p:spTree>
    <p:extLst>
      <p:ext uri="{BB962C8B-B14F-4D97-AF65-F5344CB8AC3E}">
        <p14:creationId xmlns:p14="http://schemas.microsoft.com/office/powerpoint/2010/main" val="2241464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62693-24DC-47E7-B049-DDE6A0EA00E7}"/>
              </a:ext>
            </a:extLst>
          </p:cNvPr>
          <p:cNvSpPr>
            <a:spLocks noGrp="1"/>
          </p:cNvSpPr>
          <p:nvPr>
            <p:ph type="title"/>
          </p:nvPr>
        </p:nvSpPr>
        <p:spPr/>
        <p:txBody>
          <a:bodyPr/>
          <a:lstStyle/>
          <a:p>
            <a:r>
              <a:rPr lang="en-US" dirty="0"/>
              <a:t>Proposed Process Improvements</a:t>
            </a:r>
          </a:p>
        </p:txBody>
      </p:sp>
      <p:sp>
        <p:nvSpPr>
          <p:cNvPr id="4" name="Content Placeholder 1">
            <a:extLst>
              <a:ext uri="{FF2B5EF4-FFF2-40B4-BE49-F238E27FC236}">
                <a16:creationId xmlns:a16="http://schemas.microsoft.com/office/drawing/2014/main" id="{32DBF59F-6016-492B-AAE2-37C7DE98135D}"/>
              </a:ext>
            </a:extLst>
          </p:cNvPr>
          <p:cNvSpPr>
            <a:spLocks noGrp="1"/>
          </p:cNvSpPr>
          <p:nvPr>
            <p:ph idx="1"/>
          </p:nvPr>
        </p:nvSpPr>
        <p:spPr>
          <a:xfrm>
            <a:off x="533400" y="1123950"/>
            <a:ext cx="8077200" cy="3733800"/>
          </a:xfrm>
        </p:spPr>
        <p:txBody>
          <a:bodyPr/>
          <a:lstStyle/>
          <a:p>
            <a:pPr lvl="0"/>
            <a:r>
              <a:rPr lang="en-US" dirty="0"/>
              <a:t>Project Initiation Process Flow</a:t>
            </a:r>
          </a:p>
          <a:p>
            <a:pPr lvl="0"/>
            <a:endParaRPr lang="en-US" sz="1400" dirty="0"/>
          </a:p>
          <a:p>
            <a:pPr lvl="0"/>
            <a:endParaRPr lang="en-US" sz="1600" dirty="0"/>
          </a:p>
        </p:txBody>
      </p:sp>
      <p:pic>
        <p:nvPicPr>
          <p:cNvPr id="5" name="Picture 4">
            <a:extLst>
              <a:ext uri="{FF2B5EF4-FFF2-40B4-BE49-F238E27FC236}">
                <a16:creationId xmlns:a16="http://schemas.microsoft.com/office/drawing/2014/main" id="{3DFC88C2-8A31-4DD7-994C-219C2B2EF6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33" t="3013" r="3441" b="29519"/>
          <a:stretch/>
        </p:blipFill>
        <p:spPr>
          <a:xfrm>
            <a:off x="1270960" y="1581150"/>
            <a:ext cx="6602079" cy="3091631"/>
          </a:xfrm>
          <a:prstGeom prst="rect">
            <a:avLst/>
          </a:prstGeom>
        </p:spPr>
      </p:pic>
    </p:spTree>
    <p:extLst>
      <p:ext uri="{BB962C8B-B14F-4D97-AF65-F5344CB8AC3E}">
        <p14:creationId xmlns:p14="http://schemas.microsoft.com/office/powerpoint/2010/main" val="2776938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62693-24DC-47E7-B049-DDE6A0EA00E7}"/>
              </a:ext>
            </a:extLst>
          </p:cNvPr>
          <p:cNvSpPr>
            <a:spLocks noGrp="1"/>
          </p:cNvSpPr>
          <p:nvPr>
            <p:ph type="title"/>
          </p:nvPr>
        </p:nvSpPr>
        <p:spPr/>
        <p:txBody>
          <a:bodyPr/>
          <a:lstStyle/>
          <a:p>
            <a:r>
              <a:rPr lang="en-US" dirty="0"/>
              <a:t>Proposed Process Improvements</a:t>
            </a:r>
          </a:p>
        </p:txBody>
      </p:sp>
      <p:sp>
        <p:nvSpPr>
          <p:cNvPr id="4" name="Content Placeholder 1">
            <a:extLst>
              <a:ext uri="{FF2B5EF4-FFF2-40B4-BE49-F238E27FC236}">
                <a16:creationId xmlns:a16="http://schemas.microsoft.com/office/drawing/2014/main" id="{32DBF59F-6016-492B-AAE2-37C7DE98135D}"/>
              </a:ext>
            </a:extLst>
          </p:cNvPr>
          <p:cNvSpPr>
            <a:spLocks noGrp="1"/>
          </p:cNvSpPr>
          <p:nvPr>
            <p:ph idx="1"/>
          </p:nvPr>
        </p:nvSpPr>
        <p:spPr>
          <a:xfrm>
            <a:off x="533400" y="1123950"/>
            <a:ext cx="8077200" cy="3733800"/>
          </a:xfrm>
        </p:spPr>
        <p:txBody>
          <a:bodyPr/>
          <a:lstStyle/>
          <a:p>
            <a:pPr lvl="0"/>
            <a:r>
              <a:rPr lang="en-US" dirty="0"/>
              <a:t>CIP &amp; Planning Process</a:t>
            </a:r>
          </a:p>
          <a:p>
            <a:pPr lvl="0"/>
            <a:endParaRPr lang="en-US" sz="1200" dirty="0"/>
          </a:p>
          <a:p>
            <a:pPr marL="171450" indent="-171450">
              <a:buFont typeface="Arial" panose="020B0604020202020204" pitchFamily="34" charset="0"/>
              <a:buChar char="•"/>
            </a:pPr>
            <a:r>
              <a:rPr lang="en-US" sz="1600" dirty="0"/>
              <a:t>Updated CIP process flow chart</a:t>
            </a:r>
          </a:p>
          <a:p>
            <a:pPr marL="685800" indent="-339329">
              <a:buFont typeface="Wingdings" panose="05000000000000000000" pitchFamily="2" charset="2"/>
              <a:buChar char="§"/>
            </a:pPr>
            <a:r>
              <a:rPr lang="en-US" sz="1600" dirty="0"/>
              <a:t>Clear focus on standard process to develop scope, schedule, budget, cost estimates, funding plan, and prioritization</a:t>
            </a:r>
          </a:p>
          <a:p>
            <a:pPr marL="685800" indent="-339329">
              <a:buFont typeface="Wingdings" panose="05000000000000000000" pitchFamily="2" charset="2"/>
              <a:buChar char="§"/>
            </a:pPr>
            <a:r>
              <a:rPr lang="en-US" sz="1600" dirty="0"/>
              <a:t>Clear decision points for cross-functional review and approval</a:t>
            </a:r>
          </a:p>
          <a:p>
            <a:pPr marL="685800" indent="-339329">
              <a:buFont typeface="Wingdings" panose="05000000000000000000" pitchFamily="2" charset="2"/>
              <a:buChar char="§"/>
            </a:pPr>
            <a:r>
              <a:rPr lang="en-US" sz="1600" dirty="0"/>
              <a:t>Funding and finance feasibility assessed with appropriate info</a:t>
            </a:r>
          </a:p>
          <a:p>
            <a:pPr marL="171450" indent="-171450">
              <a:buFont typeface="Arial" panose="020B0604020202020204" pitchFamily="34" charset="0"/>
              <a:buChar char="•"/>
            </a:pPr>
            <a:r>
              <a:rPr lang="en-US" sz="1600" dirty="0"/>
              <a:t>Complete Project Validation Reports for all current projects</a:t>
            </a:r>
          </a:p>
          <a:p>
            <a:pPr marL="171450" indent="-171450">
              <a:buFont typeface="Arial" panose="020B0604020202020204" pitchFamily="34" charset="0"/>
              <a:buChar char="•"/>
            </a:pPr>
            <a:r>
              <a:rPr lang="en-US" sz="1600" dirty="0"/>
              <a:t>Develop method for calculating project contingency</a:t>
            </a:r>
          </a:p>
          <a:p>
            <a:pPr marL="171450" indent="-171450">
              <a:buFont typeface="Arial" panose="020B0604020202020204" pitchFamily="34" charset="0"/>
              <a:buChar char="•"/>
            </a:pPr>
            <a:r>
              <a:rPr lang="en-US" sz="1600" dirty="0"/>
              <a:t>Identify appropriate spending levels for Operating Capital projects on fiscal year basis</a:t>
            </a:r>
          </a:p>
          <a:p>
            <a:pPr lvl="0"/>
            <a:endParaRPr lang="en-US" sz="1400" dirty="0"/>
          </a:p>
          <a:p>
            <a:pPr lvl="0"/>
            <a:endParaRPr lang="en-US" sz="1600" dirty="0"/>
          </a:p>
        </p:txBody>
      </p:sp>
    </p:spTree>
    <p:extLst>
      <p:ext uri="{BB962C8B-B14F-4D97-AF65-F5344CB8AC3E}">
        <p14:creationId xmlns:p14="http://schemas.microsoft.com/office/powerpoint/2010/main" val="492799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62693-24DC-47E7-B049-DDE6A0EA00E7}"/>
              </a:ext>
            </a:extLst>
          </p:cNvPr>
          <p:cNvSpPr>
            <a:spLocks noGrp="1"/>
          </p:cNvSpPr>
          <p:nvPr>
            <p:ph type="title"/>
          </p:nvPr>
        </p:nvSpPr>
        <p:spPr/>
        <p:txBody>
          <a:bodyPr/>
          <a:lstStyle/>
          <a:p>
            <a:r>
              <a:rPr lang="en-US" dirty="0"/>
              <a:t>Proposed Process Improvements</a:t>
            </a:r>
          </a:p>
        </p:txBody>
      </p:sp>
      <p:sp>
        <p:nvSpPr>
          <p:cNvPr id="4" name="Content Placeholder 1">
            <a:extLst>
              <a:ext uri="{FF2B5EF4-FFF2-40B4-BE49-F238E27FC236}">
                <a16:creationId xmlns:a16="http://schemas.microsoft.com/office/drawing/2014/main" id="{32DBF59F-6016-492B-AAE2-37C7DE98135D}"/>
              </a:ext>
            </a:extLst>
          </p:cNvPr>
          <p:cNvSpPr>
            <a:spLocks noGrp="1"/>
          </p:cNvSpPr>
          <p:nvPr>
            <p:ph idx="1"/>
          </p:nvPr>
        </p:nvSpPr>
        <p:spPr>
          <a:xfrm>
            <a:off x="533400" y="1123950"/>
            <a:ext cx="8077200" cy="3733800"/>
          </a:xfrm>
        </p:spPr>
        <p:txBody>
          <a:bodyPr/>
          <a:lstStyle/>
          <a:p>
            <a:pPr lvl="0"/>
            <a:r>
              <a:rPr lang="en-US" dirty="0"/>
              <a:t>Why Prioritize? </a:t>
            </a:r>
          </a:p>
          <a:p>
            <a:pPr lvl="0"/>
            <a:endParaRPr lang="en-US" sz="1200" dirty="0"/>
          </a:p>
          <a:p>
            <a:pPr marL="342900" lvl="2" indent="-342900"/>
            <a:r>
              <a:rPr lang="en-US" sz="1600" dirty="0"/>
              <a:t>Aligns project development with CLT’s Vision and Mission Statements and organizational goals and objectives</a:t>
            </a:r>
          </a:p>
          <a:p>
            <a:pPr marL="342900" lvl="2" indent="-342900"/>
            <a:r>
              <a:rPr lang="en-US" sz="1600" dirty="0"/>
              <a:t>Focuses spending on projects with most positive impact </a:t>
            </a:r>
          </a:p>
          <a:p>
            <a:pPr marL="342900" lvl="2" indent="-342900"/>
            <a:r>
              <a:rPr lang="en-US" sz="1600" dirty="0"/>
              <a:t>Sets clear priorities for cross-divisional interaction</a:t>
            </a:r>
          </a:p>
          <a:p>
            <a:pPr marL="342900" lvl="2" indent="-342900"/>
            <a:r>
              <a:rPr lang="en-US" sz="1600" dirty="0"/>
              <a:t>Allows the limited resources to focus on most important needs</a:t>
            </a:r>
          </a:p>
          <a:p>
            <a:pPr marL="685800" lvl="3" indent="-342900">
              <a:buFont typeface="Wingdings" panose="05000000000000000000" pitchFamily="2" charset="2"/>
              <a:buChar char="§"/>
            </a:pPr>
            <a:r>
              <a:rPr lang="en-US" sz="1600" dirty="0"/>
              <a:t>Staff</a:t>
            </a:r>
          </a:p>
          <a:p>
            <a:pPr marL="685800" lvl="3" indent="-342900">
              <a:buFont typeface="Wingdings" panose="05000000000000000000" pitchFamily="2" charset="2"/>
              <a:buChar char="§"/>
            </a:pPr>
            <a:r>
              <a:rPr lang="en-US" sz="1600" dirty="0"/>
              <a:t>Capital Funding</a:t>
            </a:r>
          </a:p>
          <a:p>
            <a:pPr marL="685800" lvl="3" indent="-342900">
              <a:buFont typeface="Wingdings" panose="05000000000000000000" pitchFamily="2" charset="2"/>
              <a:buChar char="§"/>
            </a:pPr>
            <a:r>
              <a:rPr lang="en-US" sz="1600" dirty="0"/>
              <a:t>Operating Capital Funding</a:t>
            </a:r>
          </a:p>
          <a:p>
            <a:pPr lvl="0"/>
            <a:endParaRPr lang="en-US" sz="1400" dirty="0"/>
          </a:p>
          <a:p>
            <a:pPr lvl="0"/>
            <a:endParaRPr lang="en-US" sz="1600" dirty="0"/>
          </a:p>
        </p:txBody>
      </p:sp>
    </p:spTree>
    <p:extLst>
      <p:ext uri="{BB962C8B-B14F-4D97-AF65-F5344CB8AC3E}">
        <p14:creationId xmlns:p14="http://schemas.microsoft.com/office/powerpoint/2010/main" val="247452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62693-24DC-47E7-B049-DDE6A0EA00E7}"/>
              </a:ext>
            </a:extLst>
          </p:cNvPr>
          <p:cNvSpPr>
            <a:spLocks noGrp="1"/>
          </p:cNvSpPr>
          <p:nvPr>
            <p:ph type="title"/>
          </p:nvPr>
        </p:nvSpPr>
        <p:spPr/>
        <p:txBody>
          <a:bodyPr/>
          <a:lstStyle/>
          <a:p>
            <a:r>
              <a:rPr lang="en-US" dirty="0"/>
              <a:t>Proposed Process Improvements</a:t>
            </a:r>
          </a:p>
        </p:txBody>
      </p:sp>
      <p:sp>
        <p:nvSpPr>
          <p:cNvPr id="4" name="Content Placeholder 1">
            <a:extLst>
              <a:ext uri="{FF2B5EF4-FFF2-40B4-BE49-F238E27FC236}">
                <a16:creationId xmlns:a16="http://schemas.microsoft.com/office/drawing/2014/main" id="{32DBF59F-6016-492B-AAE2-37C7DE98135D}"/>
              </a:ext>
            </a:extLst>
          </p:cNvPr>
          <p:cNvSpPr>
            <a:spLocks noGrp="1"/>
          </p:cNvSpPr>
          <p:nvPr>
            <p:ph idx="1"/>
          </p:nvPr>
        </p:nvSpPr>
        <p:spPr>
          <a:xfrm>
            <a:off x="533400" y="1123950"/>
            <a:ext cx="8077200" cy="3733800"/>
          </a:xfrm>
        </p:spPr>
        <p:txBody>
          <a:bodyPr/>
          <a:lstStyle/>
          <a:p>
            <a:pPr lvl="0"/>
            <a:r>
              <a:rPr lang="en-US" dirty="0"/>
              <a:t>Prioritization Steps? </a:t>
            </a:r>
          </a:p>
          <a:p>
            <a:pPr lvl="0"/>
            <a:endParaRPr lang="en-US" sz="1200" dirty="0"/>
          </a:p>
          <a:p>
            <a:pPr marL="228600" lvl="1" indent="-228600">
              <a:buFont typeface="Arial" panose="020B0604020202020204" pitchFamily="34" charset="0"/>
              <a:buChar char="•"/>
            </a:pPr>
            <a:r>
              <a:rPr lang="en-US" sz="1600" dirty="0"/>
              <a:t>Determine how much money you can afford to spend</a:t>
            </a:r>
          </a:p>
          <a:p>
            <a:pPr marL="228600" lvl="1" indent="-228600">
              <a:buFont typeface="Arial" panose="020B0604020202020204" pitchFamily="34" charset="0"/>
              <a:buChar char="•"/>
            </a:pPr>
            <a:r>
              <a:rPr lang="en-US" sz="1600" dirty="0"/>
              <a:t>Use ranking criteria to assess and rank each project on list</a:t>
            </a:r>
          </a:p>
          <a:p>
            <a:pPr marL="228600" lvl="1" indent="-228600">
              <a:buFont typeface="Arial" panose="020B0604020202020204" pitchFamily="34" charset="0"/>
              <a:buChar char="•"/>
            </a:pPr>
            <a:r>
              <a:rPr lang="en-US" sz="1600" dirty="0"/>
              <a:t>Determine projects on list that can be accomplished based on ranking and available funding</a:t>
            </a:r>
          </a:p>
          <a:p>
            <a:pPr marL="228600" lvl="1" indent="-228600">
              <a:buFont typeface="Arial" panose="020B0604020202020204" pitchFamily="34" charset="0"/>
              <a:buChar char="•"/>
            </a:pPr>
            <a:r>
              <a:rPr lang="en-US" sz="1600" dirty="0"/>
              <a:t>Regularly re-evaluate list based on actual projects costs and available funding</a:t>
            </a:r>
          </a:p>
          <a:p>
            <a:pPr lvl="0"/>
            <a:endParaRPr lang="en-US" sz="1400" dirty="0"/>
          </a:p>
          <a:p>
            <a:pPr lvl="0"/>
            <a:endParaRPr lang="en-US" sz="1600" dirty="0"/>
          </a:p>
        </p:txBody>
      </p:sp>
    </p:spTree>
    <p:extLst>
      <p:ext uri="{BB962C8B-B14F-4D97-AF65-F5344CB8AC3E}">
        <p14:creationId xmlns:p14="http://schemas.microsoft.com/office/powerpoint/2010/main" val="1897575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r>
              <a:rPr lang="en-US" cap="all" dirty="0"/>
              <a:t>THE BAD AND THE UGLY</a:t>
            </a:r>
          </a:p>
        </p:txBody>
      </p:sp>
    </p:spTree>
    <p:extLst>
      <p:ext uri="{BB962C8B-B14F-4D97-AF65-F5344CB8AC3E}">
        <p14:creationId xmlns:p14="http://schemas.microsoft.com/office/powerpoint/2010/main" val="3305618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62693-24DC-47E7-B049-DDE6A0EA00E7}"/>
              </a:ext>
            </a:extLst>
          </p:cNvPr>
          <p:cNvSpPr>
            <a:spLocks noGrp="1"/>
          </p:cNvSpPr>
          <p:nvPr>
            <p:ph type="title"/>
          </p:nvPr>
        </p:nvSpPr>
        <p:spPr/>
        <p:txBody>
          <a:bodyPr/>
          <a:lstStyle/>
          <a:p>
            <a:r>
              <a:rPr lang="en-US" dirty="0"/>
              <a:t>Proposed Process Improvements</a:t>
            </a:r>
          </a:p>
        </p:txBody>
      </p:sp>
      <p:sp>
        <p:nvSpPr>
          <p:cNvPr id="4" name="Content Placeholder 1">
            <a:extLst>
              <a:ext uri="{FF2B5EF4-FFF2-40B4-BE49-F238E27FC236}">
                <a16:creationId xmlns:a16="http://schemas.microsoft.com/office/drawing/2014/main" id="{32DBF59F-6016-492B-AAE2-37C7DE98135D}"/>
              </a:ext>
            </a:extLst>
          </p:cNvPr>
          <p:cNvSpPr>
            <a:spLocks noGrp="1"/>
          </p:cNvSpPr>
          <p:nvPr>
            <p:ph idx="1"/>
          </p:nvPr>
        </p:nvSpPr>
        <p:spPr>
          <a:xfrm>
            <a:off x="533400" y="1123950"/>
            <a:ext cx="8077200" cy="3733800"/>
          </a:xfrm>
        </p:spPr>
        <p:txBody>
          <a:bodyPr/>
          <a:lstStyle/>
          <a:p>
            <a:pPr lvl="0"/>
            <a:r>
              <a:rPr lang="en-US" dirty="0"/>
              <a:t>Critical Elements of a Successful Program</a:t>
            </a:r>
          </a:p>
          <a:p>
            <a:pPr lvl="0"/>
            <a:endParaRPr lang="en-US" sz="1200" dirty="0"/>
          </a:p>
          <a:p>
            <a:pPr lvl="0"/>
            <a:endParaRPr lang="en-US" sz="1400" dirty="0"/>
          </a:p>
          <a:p>
            <a:pPr lvl="0"/>
            <a:endParaRPr lang="en-US" sz="1600" dirty="0"/>
          </a:p>
        </p:txBody>
      </p:sp>
      <p:pic>
        <p:nvPicPr>
          <p:cNvPr id="5" name="Picture 4">
            <a:extLst>
              <a:ext uri="{FF2B5EF4-FFF2-40B4-BE49-F238E27FC236}">
                <a16:creationId xmlns:a16="http://schemas.microsoft.com/office/drawing/2014/main" id="{CE5DB6E5-F826-4980-AB34-EA397A70BB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744" t="12903" r="13662" b="15985"/>
          <a:stretch/>
        </p:blipFill>
        <p:spPr>
          <a:xfrm>
            <a:off x="2982162" y="1581151"/>
            <a:ext cx="3179678" cy="2791362"/>
          </a:xfrm>
          <a:prstGeom prst="rect">
            <a:avLst/>
          </a:prstGeom>
        </p:spPr>
      </p:pic>
    </p:spTree>
    <p:extLst>
      <p:ext uri="{BB962C8B-B14F-4D97-AF65-F5344CB8AC3E}">
        <p14:creationId xmlns:p14="http://schemas.microsoft.com/office/powerpoint/2010/main" val="3718775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62693-24DC-47E7-B049-DDE6A0EA00E7}"/>
              </a:ext>
            </a:extLst>
          </p:cNvPr>
          <p:cNvSpPr>
            <a:spLocks noGrp="1"/>
          </p:cNvSpPr>
          <p:nvPr>
            <p:ph type="title"/>
          </p:nvPr>
        </p:nvSpPr>
        <p:spPr/>
        <p:txBody>
          <a:bodyPr/>
          <a:lstStyle/>
          <a:p>
            <a:r>
              <a:rPr lang="en-US" dirty="0"/>
              <a:t>Program Controls</a:t>
            </a:r>
          </a:p>
        </p:txBody>
      </p:sp>
      <p:sp>
        <p:nvSpPr>
          <p:cNvPr id="4" name="Content Placeholder 1">
            <a:extLst>
              <a:ext uri="{FF2B5EF4-FFF2-40B4-BE49-F238E27FC236}">
                <a16:creationId xmlns:a16="http://schemas.microsoft.com/office/drawing/2014/main" id="{32DBF59F-6016-492B-AAE2-37C7DE98135D}"/>
              </a:ext>
            </a:extLst>
          </p:cNvPr>
          <p:cNvSpPr>
            <a:spLocks noGrp="1"/>
          </p:cNvSpPr>
          <p:nvPr>
            <p:ph idx="1"/>
          </p:nvPr>
        </p:nvSpPr>
        <p:spPr>
          <a:xfrm>
            <a:off x="533400" y="1123950"/>
            <a:ext cx="8077200" cy="3733800"/>
          </a:xfrm>
        </p:spPr>
        <p:txBody>
          <a:bodyPr/>
          <a:lstStyle/>
          <a:p>
            <a:pPr lvl="0"/>
            <a:r>
              <a:rPr lang="en-US" dirty="0"/>
              <a:t>Implementing a Large Capital Program</a:t>
            </a:r>
          </a:p>
          <a:p>
            <a:pPr lvl="0"/>
            <a:endParaRPr lang="en-US" sz="1200" dirty="0"/>
          </a:p>
          <a:p>
            <a:pPr marL="346472" lvl="1" indent="-346472">
              <a:buFont typeface="Arial" panose="020B0604020202020204" pitchFamily="34" charset="0"/>
              <a:buChar char="•"/>
            </a:pPr>
            <a:r>
              <a:rPr lang="en-US" sz="1600" dirty="0"/>
              <a:t>Provides for consistent project tracking and reporting</a:t>
            </a:r>
          </a:p>
          <a:p>
            <a:pPr marL="346472" lvl="1" indent="-346472">
              <a:buFont typeface="Arial" panose="020B0604020202020204" pitchFamily="34" charset="0"/>
              <a:buChar char="•"/>
            </a:pPr>
            <a:r>
              <a:rPr lang="en-US" sz="1600" dirty="0"/>
              <a:t>Ability to easily track changes, errors &amp; omissions</a:t>
            </a:r>
          </a:p>
          <a:p>
            <a:pPr marL="346472" lvl="1" indent="-346472">
              <a:buFont typeface="Arial" panose="020B0604020202020204" pitchFamily="34" charset="0"/>
              <a:buChar char="•"/>
            </a:pPr>
            <a:r>
              <a:rPr lang="en-US" sz="1600" dirty="0"/>
              <a:t>Provides reliable information about entire CIP and in a consistent format</a:t>
            </a:r>
          </a:p>
          <a:p>
            <a:pPr marL="689372" lvl="3" indent="-346472">
              <a:buFont typeface="Wingdings" panose="05000000000000000000" pitchFamily="2" charset="2"/>
              <a:buChar char="§"/>
            </a:pPr>
            <a:r>
              <a:rPr lang="en-US" sz="1600" dirty="0"/>
              <a:t>Actual spent/encumbered</a:t>
            </a:r>
          </a:p>
          <a:p>
            <a:pPr marL="689372" lvl="3" indent="-346472">
              <a:buFont typeface="Wingdings" panose="05000000000000000000" pitchFamily="2" charset="2"/>
              <a:buChar char="§"/>
            </a:pPr>
            <a:r>
              <a:rPr lang="en-US" sz="1600" dirty="0"/>
              <a:t>Forecasting vs baseline budget and schedule</a:t>
            </a:r>
          </a:p>
          <a:p>
            <a:pPr marL="346472" lvl="1" indent="-346472">
              <a:buFont typeface="Arial" panose="020B0604020202020204" pitchFamily="34" charset="0"/>
              <a:buChar char="•"/>
            </a:pPr>
            <a:r>
              <a:rPr lang="en-US" sz="1600" dirty="0"/>
              <a:t>Independent review of cost estimates and schedules</a:t>
            </a:r>
          </a:p>
          <a:p>
            <a:pPr lvl="0"/>
            <a:endParaRPr lang="en-US" sz="1400" dirty="0"/>
          </a:p>
          <a:p>
            <a:pPr lvl="0"/>
            <a:endParaRPr lang="en-US" sz="1600" dirty="0"/>
          </a:p>
        </p:txBody>
      </p:sp>
    </p:spTree>
    <p:extLst>
      <p:ext uri="{BB962C8B-B14F-4D97-AF65-F5344CB8AC3E}">
        <p14:creationId xmlns:p14="http://schemas.microsoft.com/office/powerpoint/2010/main" val="2990867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62693-24DC-47E7-B049-DDE6A0EA00E7}"/>
              </a:ext>
            </a:extLst>
          </p:cNvPr>
          <p:cNvSpPr>
            <a:spLocks noGrp="1"/>
          </p:cNvSpPr>
          <p:nvPr>
            <p:ph type="title"/>
          </p:nvPr>
        </p:nvSpPr>
        <p:spPr/>
        <p:txBody>
          <a:bodyPr/>
          <a:lstStyle/>
          <a:p>
            <a:r>
              <a:rPr lang="en-US" dirty="0"/>
              <a:t>Governance</a:t>
            </a:r>
          </a:p>
        </p:txBody>
      </p:sp>
      <p:sp>
        <p:nvSpPr>
          <p:cNvPr id="4" name="Content Placeholder 1">
            <a:extLst>
              <a:ext uri="{FF2B5EF4-FFF2-40B4-BE49-F238E27FC236}">
                <a16:creationId xmlns:a16="http://schemas.microsoft.com/office/drawing/2014/main" id="{32DBF59F-6016-492B-AAE2-37C7DE98135D}"/>
              </a:ext>
            </a:extLst>
          </p:cNvPr>
          <p:cNvSpPr>
            <a:spLocks noGrp="1"/>
          </p:cNvSpPr>
          <p:nvPr>
            <p:ph idx="1"/>
          </p:nvPr>
        </p:nvSpPr>
        <p:spPr>
          <a:xfrm>
            <a:off x="533400" y="1123950"/>
            <a:ext cx="8077200" cy="3733800"/>
          </a:xfrm>
        </p:spPr>
        <p:txBody>
          <a:bodyPr/>
          <a:lstStyle/>
          <a:p>
            <a:pPr lvl="0"/>
            <a:r>
              <a:rPr lang="en-US" dirty="0"/>
              <a:t>Implementing a Large Capital Program</a:t>
            </a:r>
          </a:p>
          <a:p>
            <a:pPr marL="171450" lvl="0" indent="-171450">
              <a:buFont typeface="Arial" panose="020B0604020202020204" pitchFamily="34" charset="0"/>
              <a:buChar char="•"/>
            </a:pPr>
            <a:endParaRPr lang="en-US" sz="1200" dirty="0"/>
          </a:p>
          <a:p>
            <a:pPr marL="171450" lvl="1" indent="-171450">
              <a:buFont typeface="Arial" panose="020B0604020202020204" pitchFamily="34" charset="0"/>
              <a:buChar char="•"/>
            </a:pPr>
            <a:r>
              <a:rPr lang="en-US" sz="1600" dirty="0"/>
              <a:t>Cross-functional layered management of CIP</a:t>
            </a:r>
          </a:p>
          <a:p>
            <a:pPr marL="685800" lvl="2" indent="-339329">
              <a:buFont typeface="Wingdings" panose="05000000000000000000" pitchFamily="2" charset="2"/>
              <a:buChar char="§"/>
            </a:pPr>
            <a:r>
              <a:rPr lang="en-US" sz="1600" dirty="0"/>
              <a:t>Review and Oversight from multiple perspectives</a:t>
            </a:r>
          </a:p>
          <a:p>
            <a:pPr marL="171450" lvl="1" indent="-171450">
              <a:buFont typeface="Arial" panose="020B0604020202020204" pitchFamily="34" charset="0"/>
              <a:buChar char="•"/>
            </a:pPr>
            <a:r>
              <a:rPr lang="en-US" sz="1600" dirty="0"/>
              <a:t>Decision-making occurs at appropriate levels</a:t>
            </a:r>
          </a:p>
          <a:p>
            <a:pPr marL="685800" lvl="2" indent="-302419">
              <a:buFont typeface="Wingdings" panose="05000000000000000000" pitchFamily="2" charset="2"/>
              <a:buChar char="§"/>
            </a:pPr>
            <a:r>
              <a:rPr lang="en-US" sz="1600" dirty="0"/>
              <a:t>Directors review and recommend initially</a:t>
            </a:r>
          </a:p>
          <a:p>
            <a:pPr marL="685800" lvl="2" indent="-302419">
              <a:buFont typeface="Wingdings" panose="05000000000000000000" pitchFamily="2" charset="2"/>
              <a:buChar char="§"/>
            </a:pPr>
            <a:r>
              <a:rPr lang="en-US" sz="1600" dirty="0"/>
              <a:t>Chiefs confirm and approve </a:t>
            </a:r>
          </a:p>
          <a:p>
            <a:pPr marL="171450" lvl="1" indent="-171450">
              <a:buFont typeface="Arial" panose="020B0604020202020204" pitchFamily="34" charset="0"/>
              <a:buChar char="•"/>
            </a:pPr>
            <a:r>
              <a:rPr lang="en-US" sz="1600" dirty="0"/>
              <a:t>Consistent forum to discuss and agree direction</a:t>
            </a:r>
          </a:p>
          <a:p>
            <a:pPr marL="171450" lvl="1" indent="-171450">
              <a:buFont typeface="Arial" panose="020B0604020202020204" pitchFamily="34" charset="0"/>
              <a:buChar char="•"/>
            </a:pPr>
            <a:r>
              <a:rPr lang="en-US" sz="1600" dirty="0"/>
              <a:t>Positive decision-making around contingency use</a:t>
            </a:r>
          </a:p>
          <a:p>
            <a:pPr marL="171450" lvl="1" indent="-171450">
              <a:buFont typeface="Arial" panose="020B0604020202020204" pitchFamily="34" charset="0"/>
              <a:buChar char="•"/>
            </a:pPr>
            <a:r>
              <a:rPr lang="en-US" sz="1600" dirty="0"/>
              <a:t>Centralized documentation and reporting of CIP</a:t>
            </a:r>
          </a:p>
          <a:p>
            <a:pPr marL="517921" lvl="2" indent="-171450">
              <a:buFont typeface="Wingdings" panose="05000000000000000000" pitchFamily="2" charset="2"/>
              <a:buChar char="§"/>
            </a:pPr>
            <a:r>
              <a:rPr lang="en-US" sz="1600" dirty="0"/>
              <a:t>Meeting minutes, record of decisions and basis</a:t>
            </a:r>
          </a:p>
          <a:p>
            <a:pPr lvl="0"/>
            <a:endParaRPr lang="en-US" sz="1400" dirty="0"/>
          </a:p>
          <a:p>
            <a:pPr lvl="0"/>
            <a:endParaRPr lang="en-US" sz="1600" dirty="0"/>
          </a:p>
        </p:txBody>
      </p:sp>
    </p:spTree>
    <p:extLst>
      <p:ext uri="{BB962C8B-B14F-4D97-AF65-F5344CB8AC3E}">
        <p14:creationId xmlns:p14="http://schemas.microsoft.com/office/powerpoint/2010/main" val="3333615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62693-24DC-47E7-B049-DDE6A0EA00E7}"/>
              </a:ext>
            </a:extLst>
          </p:cNvPr>
          <p:cNvSpPr>
            <a:spLocks noGrp="1"/>
          </p:cNvSpPr>
          <p:nvPr>
            <p:ph type="title"/>
          </p:nvPr>
        </p:nvSpPr>
        <p:spPr/>
        <p:txBody>
          <a:bodyPr/>
          <a:lstStyle/>
          <a:p>
            <a:r>
              <a:rPr lang="en-US" dirty="0"/>
              <a:t>Governance</a:t>
            </a:r>
          </a:p>
        </p:txBody>
      </p:sp>
      <p:sp>
        <p:nvSpPr>
          <p:cNvPr id="4" name="Content Placeholder 1">
            <a:extLst>
              <a:ext uri="{FF2B5EF4-FFF2-40B4-BE49-F238E27FC236}">
                <a16:creationId xmlns:a16="http://schemas.microsoft.com/office/drawing/2014/main" id="{32DBF59F-6016-492B-AAE2-37C7DE98135D}"/>
              </a:ext>
            </a:extLst>
          </p:cNvPr>
          <p:cNvSpPr>
            <a:spLocks noGrp="1"/>
          </p:cNvSpPr>
          <p:nvPr>
            <p:ph idx="1"/>
          </p:nvPr>
        </p:nvSpPr>
        <p:spPr>
          <a:xfrm>
            <a:off x="533400" y="1123950"/>
            <a:ext cx="8077200" cy="3733800"/>
          </a:xfrm>
        </p:spPr>
        <p:txBody>
          <a:bodyPr/>
          <a:lstStyle/>
          <a:p>
            <a:pPr lvl="0"/>
            <a:r>
              <a:rPr lang="en-US" dirty="0"/>
              <a:t>Do you want to have formalized committee(s) or group?</a:t>
            </a:r>
          </a:p>
          <a:p>
            <a:pPr marL="171450" lvl="0" indent="-171450">
              <a:buFont typeface="Arial" panose="020B0604020202020204" pitchFamily="34" charset="0"/>
              <a:buChar char="•"/>
            </a:pPr>
            <a:endParaRPr lang="en-US" sz="1200" dirty="0"/>
          </a:p>
          <a:p>
            <a:pPr marL="171450" lvl="1" indent="-171450">
              <a:spcBef>
                <a:spcPts val="0"/>
              </a:spcBef>
              <a:buFont typeface="Arial" panose="020B0604020202020204" pitchFamily="34" charset="0"/>
              <a:buChar char="•"/>
            </a:pPr>
            <a:r>
              <a:rPr lang="en-US" sz="1600" dirty="0"/>
              <a:t>Strategy Committee</a:t>
            </a:r>
          </a:p>
          <a:p>
            <a:pPr marL="857250" lvl="3" indent="-171450">
              <a:spcBef>
                <a:spcPts val="0"/>
              </a:spcBef>
              <a:buFont typeface="Wingdings" panose="05000000000000000000" pitchFamily="2" charset="2"/>
              <a:buChar char="§"/>
            </a:pPr>
            <a:r>
              <a:rPr lang="en-US" sz="1600" dirty="0" err="1"/>
              <a:t>CBIO</a:t>
            </a:r>
            <a:r>
              <a:rPr lang="en-US" sz="1600" dirty="0"/>
              <a:t>, COO, CFO, Planning Dir., Business and Revenue Dir.</a:t>
            </a:r>
          </a:p>
          <a:p>
            <a:pPr marL="685800" lvl="3" indent="0">
              <a:spcBef>
                <a:spcPts val="0"/>
              </a:spcBef>
              <a:buNone/>
            </a:pPr>
            <a:endParaRPr lang="en-US" sz="1600" dirty="0"/>
          </a:p>
          <a:p>
            <a:pPr marL="171450" lvl="1" indent="-171450">
              <a:spcBef>
                <a:spcPts val="0"/>
              </a:spcBef>
              <a:buFont typeface="Arial" panose="020B0604020202020204" pitchFamily="34" charset="0"/>
              <a:buChar char="•"/>
            </a:pPr>
            <a:r>
              <a:rPr lang="en-US" sz="1600" dirty="0"/>
              <a:t>Finance Committee</a:t>
            </a:r>
          </a:p>
          <a:p>
            <a:pPr marL="857250" lvl="3" indent="-171450">
              <a:spcBef>
                <a:spcPts val="0"/>
              </a:spcBef>
              <a:buFont typeface="Wingdings" panose="05000000000000000000" pitchFamily="2" charset="2"/>
              <a:buChar char="§"/>
            </a:pPr>
            <a:r>
              <a:rPr lang="en-US" sz="1600" dirty="0"/>
              <a:t>CFO, Finance </a:t>
            </a:r>
            <a:r>
              <a:rPr lang="en-US" sz="1600" dirty="0" err="1"/>
              <a:t>Mgr</a:t>
            </a:r>
            <a:r>
              <a:rPr lang="en-US" sz="1600" dirty="0"/>
              <a:t>, Planning Dir., Eng. Dir., Business and Revenue Dir.</a:t>
            </a:r>
          </a:p>
          <a:p>
            <a:pPr marL="685800" lvl="3" indent="0">
              <a:spcBef>
                <a:spcPts val="0"/>
              </a:spcBef>
              <a:buNone/>
            </a:pPr>
            <a:endParaRPr lang="en-US" sz="1600" dirty="0"/>
          </a:p>
          <a:p>
            <a:pPr marL="171450" lvl="1" indent="-171450">
              <a:spcBef>
                <a:spcPts val="0"/>
              </a:spcBef>
              <a:buFont typeface="Arial" panose="020B0604020202020204" pitchFamily="34" charset="0"/>
              <a:buChar char="•"/>
            </a:pPr>
            <a:r>
              <a:rPr lang="en-US" sz="1600" dirty="0"/>
              <a:t>Construction Committee </a:t>
            </a:r>
          </a:p>
          <a:p>
            <a:pPr marL="914400" lvl="2">
              <a:spcBef>
                <a:spcPts val="0"/>
              </a:spcBef>
              <a:buFont typeface="Wingdings" panose="05000000000000000000" pitchFamily="2" charset="2"/>
              <a:buChar char="§"/>
            </a:pPr>
            <a:r>
              <a:rPr lang="en-US" sz="1600" dirty="0"/>
              <a:t>COO, Airport Engineer, Facility Dir., Technology Dir., Innovation and Experience Dir.</a:t>
            </a:r>
          </a:p>
          <a:p>
            <a:pPr lvl="0"/>
            <a:endParaRPr lang="en-US" sz="1400" dirty="0"/>
          </a:p>
          <a:p>
            <a:pPr lvl="0"/>
            <a:endParaRPr lang="en-US" sz="1600" dirty="0"/>
          </a:p>
        </p:txBody>
      </p:sp>
    </p:spTree>
    <p:extLst>
      <p:ext uri="{BB962C8B-B14F-4D97-AF65-F5344CB8AC3E}">
        <p14:creationId xmlns:p14="http://schemas.microsoft.com/office/powerpoint/2010/main" val="1091420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62693-24DC-47E7-B049-DDE6A0EA00E7}"/>
              </a:ext>
            </a:extLst>
          </p:cNvPr>
          <p:cNvSpPr>
            <a:spLocks noGrp="1"/>
          </p:cNvSpPr>
          <p:nvPr>
            <p:ph type="title"/>
          </p:nvPr>
        </p:nvSpPr>
        <p:spPr/>
        <p:txBody>
          <a:bodyPr/>
          <a:lstStyle/>
          <a:p>
            <a:r>
              <a:rPr lang="en-US" dirty="0"/>
              <a:t>Program Controls &amp; Governance</a:t>
            </a:r>
          </a:p>
        </p:txBody>
      </p:sp>
      <p:sp>
        <p:nvSpPr>
          <p:cNvPr id="4" name="Content Placeholder 1">
            <a:extLst>
              <a:ext uri="{FF2B5EF4-FFF2-40B4-BE49-F238E27FC236}">
                <a16:creationId xmlns:a16="http://schemas.microsoft.com/office/drawing/2014/main" id="{32DBF59F-6016-492B-AAE2-37C7DE98135D}"/>
              </a:ext>
            </a:extLst>
          </p:cNvPr>
          <p:cNvSpPr>
            <a:spLocks noGrp="1"/>
          </p:cNvSpPr>
          <p:nvPr>
            <p:ph idx="1"/>
          </p:nvPr>
        </p:nvSpPr>
        <p:spPr>
          <a:xfrm>
            <a:off x="533400" y="1123950"/>
            <a:ext cx="8077200" cy="3733800"/>
          </a:xfrm>
        </p:spPr>
        <p:txBody>
          <a:bodyPr/>
          <a:lstStyle/>
          <a:p>
            <a:pPr lvl="0"/>
            <a:r>
              <a:rPr lang="en-US" dirty="0"/>
              <a:t>Organizational Benefits</a:t>
            </a:r>
          </a:p>
          <a:p>
            <a:pPr marL="171450" lvl="0" indent="-171450">
              <a:buFont typeface="Arial" panose="020B0604020202020204" pitchFamily="34" charset="0"/>
              <a:buChar char="•"/>
            </a:pPr>
            <a:endParaRPr lang="en-US" sz="1200" dirty="0"/>
          </a:p>
          <a:p>
            <a:pPr marL="346472" lvl="1" indent="-346472">
              <a:buFont typeface="Arial" panose="020B0604020202020204" pitchFamily="34" charset="0"/>
              <a:buChar char="•"/>
            </a:pPr>
            <a:r>
              <a:rPr lang="en-US" sz="1600" dirty="0"/>
              <a:t>Alignment of decision making with strategic goals</a:t>
            </a:r>
          </a:p>
          <a:p>
            <a:pPr marL="346472" lvl="1" indent="-346472">
              <a:buFont typeface="Arial" panose="020B0604020202020204" pitchFamily="34" charset="0"/>
              <a:buChar char="•"/>
            </a:pPr>
            <a:r>
              <a:rPr lang="en-US" sz="1600" dirty="0"/>
              <a:t>Better communication, coordination and teamwork</a:t>
            </a:r>
          </a:p>
          <a:p>
            <a:pPr marL="346472" lvl="1" indent="-346472">
              <a:buFont typeface="Arial" panose="020B0604020202020204" pitchFamily="34" charset="0"/>
              <a:buChar char="•"/>
            </a:pPr>
            <a:r>
              <a:rPr lang="en-US" sz="1600" dirty="0"/>
              <a:t>Improved decision-making and buy-in</a:t>
            </a:r>
          </a:p>
          <a:p>
            <a:pPr marL="346472" lvl="1" indent="-346472">
              <a:buFont typeface="Arial" panose="020B0604020202020204" pitchFamily="34" charset="0"/>
              <a:buChar char="•"/>
            </a:pPr>
            <a:r>
              <a:rPr lang="en-US" sz="1600" dirty="0"/>
              <a:t>Functional checks and balances</a:t>
            </a:r>
          </a:p>
          <a:p>
            <a:pPr marL="346472" lvl="1" indent="-346472">
              <a:buFont typeface="Arial" panose="020B0604020202020204" pitchFamily="34" charset="0"/>
              <a:buChar char="•"/>
            </a:pPr>
            <a:r>
              <a:rPr lang="en-US" sz="1600" dirty="0"/>
              <a:t>Process accountability and documentation</a:t>
            </a:r>
          </a:p>
          <a:p>
            <a:pPr marL="346472" lvl="1" indent="-346472">
              <a:buFont typeface="Arial" panose="020B0604020202020204" pitchFamily="34" charset="0"/>
              <a:buChar char="•"/>
            </a:pPr>
            <a:r>
              <a:rPr lang="en-US" sz="1600" dirty="0"/>
              <a:t>Transparency</a:t>
            </a:r>
          </a:p>
          <a:p>
            <a:pPr marL="346472" lvl="1" indent="-346472">
              <a:buFont typeface="Arial" panose="020B0604020202020204" pitchFamily="34" charset="0"/>
              <a:buChar char="•"/>
            </a:pPr>
            <a:r>
              <a:rPr lang="en-US" sz="1600" dirty="0"/>
              <a:t>Monitoring of cost, budget, funding and schedule</a:t>
            </a:r>
          </a:p>
          <a:p>
            <a:pPr lvl="0"/>
            <a:endParaRPr lang="en-US" sz="1400" dirty="0"/>
          </a:p>
          <a:p>
            <a:pPr lvl="0"/>
            <a:endParaRPr lang="en-US" sz="1600" dirty="0"/>
          </a:p>
        </p:txBody>
      </p:sp>
    </p:spTree>
    <p:extLst>
      <p:ext uri="{BB962C8B-B14F-4D97-AF65-F5344CB8AC3E}">
        <p14:creationId xmlns:p14="http://schemas.microsoft.com/office/powerpoint/2010/main" val="3526609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62693-24DC-47E7-B049-DDE6A0EA00E7}"/>
              </a:ext>
            </a:extLst>
          </p:cNvPr>
          <p:cNvSpPr>
            <a:spLocks noGrp="1"/>
          </p:cNvSpPr>
          <p:nvPr>
            <p:ph type="title"/>
          </p:nvPr>
        </p:nvSpPr>
        <p:spPr/>
        <p:txBody>
          <a:bodyPr/>
          <a:lstStyle/>
          <a:p>
            <a:r>
              <a:rPr lang="en-US" dirty="0"/>
              <a:t>Program Execution Plan</a:t>
            </a:r>
          </a:p>
        </p:txBody>
      </p:sp>
      <p:sp>
        <p:nvSpPr>
          <p:cNvPr id="4" name="Content Placeholder 1">
            <a:extLst>
              <a:ext uri="{FF2B5EF4-FFF2-40B4-BE49-F238E27FC236}">
                <a16:creationId xmlns:a16="http://schemas.microsoft.com/office/drawing/2014/main" id="{32DBF59F-6016-492B-AAE2-37C7DE98135D}"/>
              </a:ext>
            </a:extLst>
          </p:cNvPr>
          <p:cNvSpPr>
            <a:spLocks noGrp="1"/>
          </p:cNvSpPr>
          <p:nvPr>
            <p:ph idx="1"/>
          </p:nvPr>
        </p:nvSpPr>
        <p:spPr>
          <a:xfrm>
            <a:off x="533400" y="1123950"/>
            <a:ext cx="8077200" cy="3733800"/>
          </a:xfrm>
        </p:spPr>
        <p:txBody>
          <a:bodyPr/>
          <a:lstStyle/>
          <a:p>
            <a:pPr lvl="0"/>
            <a:endParaRPr lang="en-US" sz="1200" dirty="0"/>
          </a:p>
          <a:p>
            <a:pPr marL="346472" indent="-346472">
              <a:buFont typeface="Arial" panose="020B0604020202020204" pitchFamily="34" charset="0"/>
              <a:buChar char="•"/>
            </a:pPr>
            <a:r>
              <a:rPr lang="en-US" sz="1600" dirty="0"/>
              <a:t>intended to be an executive management tool to ensure that key program activities are considered so that work can be performed in a coordinated, systematic, and formalized manner.  </a:t>
            </a:r>
          </a:p>
          <a:p>
            <a:pPr marL="346472" indent="-346472">
              <a:buFont typeface="Arial" panose="020B0604020202020204" pitchFamily="34" charset="0"/>
              <a:buChar char="•"/>
            </a:pPr>
            <a:r>
              <a:rPr lang="en-US" sz="1600" dirty="0"/>
              <a:t>structured to identify critical action items desired by the organization needed to implement a large capital development program. </a:t>
            </a:r>
          </a:p>
          <a:p>
            <a:pPr marL="346472" indent="-346472">
              <a:buFont typeface="Arial" panose="020B0604020202020204" pitchFamily="34" charset="0"/>
              <a:buChar char="•"/>
            </a:pPr>
            <a:r>
              <a:rPr lang="en-US" sz="1600" dirty="0"/>
              <a:t>designed to be a dynamic document that is expected to be updated throughout implementation of the program, recognizing that many more major activities will be identified as the work progresses.</a:t>
            </a:r>
          </a:p>
          <a:p>
            <a:pPr lvl="0"/>
            <a:endParaRPr lang="en-US" sz="1400" dirty="0"/>
          </a:p>
          <a:p>
            <a:pPr lvl="0"/>
            <a:endParaRPr lang="en-US" sz="1600" dirty="0"/>
          </a:p>
        </p:txBody>
      </p:sp>
    </p:spTree>
    <p:extLst>
      <p:ext uri="{BB962C8B-B14F-4D97-AF65-F5344CB8AC3E}">
        <p14:creationId xmlns:p14="http://schemas.microsoft.com/office/powerpoint/2010/main" val="3335505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62693-24DC-47E7-B049-DDE6A0EA00E7}"/>
              </a:ext>
            </a:extLst>
          </p:cNvPr>
          <p:cNvSpPr>
            <a:spLocks noGrp="1"/>
          </p:cNvSpPr>
          <p:nvPr>
            <p:ph type="title"/>
          </p:nvPr>
        </p:nvSpPr>
        <p:spPr/>
        <p:txBody>
          <a:bodyPr/>
          <a:lstStyle/>
          <a:p>
            <a:r>
              <a:rPr lang="en-US" dirty="0"/>
              <a:t>Goals for Process Improvement</a:t>
            </a:r>
          </a:p>
        </p:txBody>
      </p:sp>
      <p:sp>
        <p:nvSpPr>
          <p:cNvPr id="4" name="Content Placeholder 1">
            <a:extLst>
              <a:ext uri="{FF2B5EF4-FFF2-40B4-BE49-F238E27FC236}">
                <a16:creationId xmlns:a16="http://schemas.microsoft.com/office/drawing/2014/main" id="{32DBF59F-6016-492B-AAE2-37C7DE98135D}"/>
              </a:ext>
            </a:extLst>
          </p:cNvPr>
          <p:cNvSpPr>
            <a:spLocks noGrp="1"/>
          </p:cNvSpPr>
          <p:nvPr>
            <p:ph idx="1"/>
          </p:nvPr>
        </p:nvSpPr>
        <p:spPr>
          <a:xfrm>
            <a:off x="533400" y="1123950"/>
            <a:ext cx="8077200" cy="3733800"/>
          </a:xfrm>
        </p:spPr>
        <p:txBody>
          <a:bodyPr/>
          <a:lstStyle/>
          <a:p>
            <a:pPr marL="171450" lvl="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600" dirty="0"/>
              <a:t>Informed decision-making by </a:t>
            </a:r>
            <a:r>
              <a:rPr lang="en-US" sz="1600" dirty="0" err="1"/>
              <a:t>CLT</a:t>
            </a:r>
            <a:r>
              <a:rPr lang="en-US" sz="1600" dirty="0"/>
              <a:t> Leadership around projects competing for increasingly limited funds</a:t>
            </a:r>
          </a:p>
          <a:p>
            <a:pPr marL="171450" indent="-171450">
              <a:buFont typeface="Arial" panose="020B0604020202020204" pitchFamily="34" charset="0"/>
              <a:buChar char="•"/>
            </a:pPr>
            <a:r>
              <a:rPr lang="en-US" sz="1600" dirty="0"/>
              <a:t>Consistent and transparent process within the organization</a:t>
            </a:r>
          </a:p>
          <a:p>
            <a:pPr lvl="1">
              <a:buFont typeface="Wingdings" panose="05000000000000000000" pitchFamily="2" charset="2"/>
              <a:buChar char="§"/>
            </a:pPr>
            <a:r>
              <a:rPr lang="en-US" sz="1600" dirty="0"/>
              <a:t>Improves staff communication and support  </a:t>
            </a:r>
          </a:p>
          <a:p>
            <a:pPr marL="171450" indent="-171450">
              <a:buFont typeface="Arial" panose="020B0604020202020204" pitchFamily="34" charset="0"/>
              <a:buChar char="•"/>
            </a:pPr>
            <a:r>
              <a:rPr lang="en-US" sz="1600" dirty="0"/>
              <a:t>Reliable project data and information</a:t>
            </a:r>
          </a:p>
          <a:p>
            <a:pPr marL="171450" indent="-171450">
              <a:buFont typeface="Arial" panose="020B0604020202020204" pitchFamily="34" charset="0"/>
              <a:buChar char="•"/>
            </a:pPr>
            <a:r>
              <a:rPr lang="en-US" sz="1600" dirty="0"/>
              <a:t>Achievable funding and finance plan</a:t>
            </a:r>
          </a:p>
          <a:p>
            <a:pPr marL="171450" indent="-171450">
              <a:buFont typeface="Arial" panose="020B0604020202020204" pitchFamily="34" charset="0"/>
              <a:buChar char="•"/>
            </a:pPr>
            <a:r>
              <a:rPr lang="en-US" sz="1600" dirty="0"/>
              <a:t>Appropriate control points for decision-making</a:t>
            </a:r>
          </a:p>
          <a:p>
            <a:pPr marL="171450" indent="-171450">
              <a:buFont typeface="Arial" panose="020B0604020202020204" pitchFamily="34" charset="0"/>
              <a:buChar char="•"/>
            </a:pPr>
            <a:r>
              <a:rPr lang="en-US" sz="1600" dirty="0"/>
              <a:t>Organizational alignment on goals and priorities </a:t>
            </a:r>
          </a:p>
          <a:p>
            <a:pPr lvl="0"/>
            <a:endParaRPr lang="en-US" sz="1400" dirty="0"/>
          </a:p>
          <a:p>
            <a:pPr lvl="0"/>
            <a:endParaRPr lang="en-US" sz="1600" dirty="0"/>
          </a:p>
        </p:txBody>
      </p:sp>
    </p:spTree>
    <p:extLst>
      <p:ext uri="{BB962C8B-B14F-4D97-AF65-F5344CB8AC3E}">
        <p14:creationId xmlns:p14="http://schemas.microsoft.com/office/powerpoint/2010/main" val="3157270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62693-24DC-47E7-B049-DDE6A0EA00E7}"/>
              </a:ext>
            </a:extLst>
          </p:cNvPr>
          <p:cNvSpPr>
            <a:spLocks noGrp="1"/>
          </p:cNvSpPr>
          <p:nvPr>
            <p:ph type="title"/>
          </p:nvPr>
        </p:nvSpPr>
        <p:spPr/>
        <p:txBody>
          <a:bodyPr/>
          <a:lstStyle/>
          <a:p>
            <a:r>
              <a:rPr lang="en-US" dirty="0"/>
              <a:t>Benefits of Improvements</a:t>
            </a:r>
          </a:p>
        </p:txBody>
      </p:sp>
      <p:sp>
        <p:nvSpPr>
          <p:cNvPr id="4" name="Content Placeholder 1">
            <a:extLst>
              <a:ext uri="{FF2B5EF4-FFF2-40B4-BE49-F238E27FC236}">
                <a16:creationId xmlns:a16="http://schemas.microsoft.com/office/drawing/2014/main" id="{32DBF59F-6016-492B-AAE2-37C7DE98135D}"/>
              </a:ext>
            </a:extLst>
          </p:cNvPr>
          <p:cNvSpPr>
            <a:spLocks noGrp="1"/>
          </p:cNvSpPr>
          <p:nvPr>
            <p:ph idx="1"/>
          </p:nvPr>
        </p:nvSpPr>
        <p:spPr>
          <a:xfrm>
            <a:off x="533400" y="1123950"/>
            <a:ext cx="8077200" cy="3733800"/>
          </a:xfrm>
        </p:spPr>
        <p:txBody>
          <a:bodyPr/>
          <a:lstStyle/>
          <a:p>
            <a:pPr marL="171450" lvl="0" indent="-171450">
              <a:buFont typeface="Arial" panose="020B0604020202020204" pitchFamily="34" charset="0"/>
              <a:buChar char="•"/>
            </a:pPr>
            <a:endParaRPr lang="en-US" sz="1200" dirty="0"/>
          </a:p>
          <a:p>
            <a:pPr marL="346472" indent="-346472">
              <a:buFont typeface="Arial" panose="020B0604020202020204" pitchFamily="34" charset="0"/>
              <a:buChar char="•"/>
            </a:pPr>
            <a:r>
              <a:rPr lang="en-US" sz="1600" dirty="0"/>
              <a:t>Organizational Alignment and Communication</a:t>
            </a:r>
          </a:p>
          <a:p>
            <a:pPr marL="685800" lvl="1" indent="-339329">
              <a:buFont typeface="Wingdings" panose="05000000000000000000" pitchFamily="2" charset="2"/>
              <a:buChar char="§"/>
            </a:pPr>
            <a:r>
              <a:rPr lang="en-US" sz="1600" dirty="0"/>
              <a:t>Leadership and direction established at Chief level </a:t>
            </a:r>
          </a:p>
          <a:p>
            <a:pPr marL="685800" lvl="1" indent="-339329">
              <a:buFont typeface="Wingdings" panose="05000000000000000000" pitchFamily="2" charset="2"/>
              <a:buChar char="§"/>
            </a:pPr>
            <a:r>
              <a:rPr lang="en-US" sz="1600" dirty="0"/>
              <a:t>Goals and priorities clearly agreed and communicated</a:t>
            </a:r>
          </a:p>
          <a:p>
            <a:pPr marL="685800" lvl="1" indent="-339329">
              <a:buFont typeface="Wingdings" panose="05000000000000000000" pitchFamily="2" charset="2"/>
              <a:buChar char="§"/>
            </a:pPr>
            <a:r>
              <a:rPr lang="en-US" sz="1600" dirty="0"/>
              <a:t>Transparent process within organization</a:t>
            </a:r>
          </a:p>
          <a:p>
            <a:pPr marL="346472" indent="-346472">
              <a:buFont typeface="Arial" panose="020B0604020202020204" pitchFamily="34" charset="0"/>
              <a:buChar char="•"/>
            </a:pPr>
            <a:r>
              <a:rPr lang="en-US" sz="1600" dirty="0"/>
              <a:t>Achievable funding/finance plan based on reliable project data</a:t>
            </a:r>
          </a:p>
          <a:p>
            <a:pPr marL="517921" lvl="1" indent="-171450">
              <a:buFont typeface="Wingdings" panose="05000000000000000000" pitchFamily="2" charset="2"/>
              <a:buChar char="§"/>
            </a:pPr>
            <a:r>
              <a:rPr lang="en-US" sz="1600" dirty="0"/>
              <a:t>Minimize project planning and funding “on the fly”</a:t>
            </a:r>
          </a:p>
          <a:p>
            <a:pPr marL="346472" indent="-346472">
              <a:buFont typeface="Arial" panose="020B0604020202020204" pitchFamily="34" charset="0"/>
              <a:buChar char="•"/>
            </a:pPr>
            <a:r>
              <a:rPr lang="en-US" sz="1600" dirty="0"/>
              <a:t>Coordination and support between </a:t>
            </a:r>
            <a:r>
              <a:rPr lang="en-US" sz="1600" dirty="0" err="1"/>
              <a:t>CLT</a:t>
            </a:r>
            <a:r>
              <a:rPr lang="en-US" sz="1600" dirty="0"/>
              <a:t> divisions based on established goals and priorities</a:t>
            </a:r>
          </a:p>
          <a:p>
            <a:pPr marL="346472" indent="-346472">
              <a:buFont typeface="Arial" panose="020B0604020202020204" pitchFamily="34" charset="0"/>
              <a:buChar char="•"/>
            </a:pPr>
            <a:r>
              <a:rPr lang="en-US" sz="1600" dirty="0"/>
              <a:t>Efficient CIP implementation to serve passengers and stakeholders</a:t>
            </a:r>
          </a:p>
          <a:p>
            <a:pPr lvl="0"/>
            <a:endParaRPr lang="en-US" sz="1400" dirty="0"/>
          </a:p>
          <a:p>
            <a:pPr lvl="0"/>
            <a:endParaRPr lang="en-US" sz="1600" dirty="0"/>
          </a:p>
        </p:txBody>
      </p:sp>
    </p:spTree>
    <p:extLst>
      <p:ext uri="{BB962C8B-B14F-4D97-AF65-F5344CB8AC3E}">
        <p14:creationId xmlns:p14="http://schemas.microsoft.com/office/powerpoint/2010/main" val="927561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71550"/>
            <a:ext cx="8305800" cy="609600"/>
          </a:xfrm>
        </p:spPr>
        <p:txBody>
          <a:bodyPr/>
          <a:lstStyle/>
          <a:p>
            <a:r>
              <a:rPr lang="en-US" sz="1200" dirty="0"/>
              <a:t>Initial Project Budget of $5 Million for an intensive renovation.  The purpose and need was to provide higher level of service for charters and international customers.</a:t>
            </a:r>
          </a:p>
          <a:p>
            <a:endParaRPr lang="en-US" sz="1600" dirty="0"/>
          </a:p>
        </p:txBody>
      </p:sp>
      <p:sp>
        <p:nvSpPr>
          <p:cNvPr id="3" name="Title 2"/>
          <p:cNvSpPr>
            <a:spLocks noGrp="1"/>
          </p:cNvSpPr>
          <p:nvPr>
            <p:ph type="title"/>
          </p:nvPr>
        </p:nvSpPr>
        <p:spPr>
          <a:xfrm>
            <a:off x="304800" y="285750"/>
            <a:ext cx="8077200" cy="685800"/>
          </a:xfrm>
        </p:spPr>
        <p:txBody>
          <a:bodyPr/>
          <a:lstStyle/>
          <a:p>
            <a:r>
              <a:rPr lang="en-US" sz="2800" cap="all" dirty="0"/>
              <a:t>Wilson Air Charter Terminal Renovations</a:t>
            </a:r>
            <a:br>
              <a:rPr lang="en-US" sz="3200" cap="all" dirty="0"/>
            </a:br>
            <a:endParaRPr lang="en-US" sz="3200" dirty="0"/>
          </a:p>
        </p:txBody>
      </p:sp>
      <p:pic>
        <p:nvPicPr>
          <p:cNvPr id="4" name="Picture 3">
            <a:extLst>
              <a:ext uri="{FF2B5EF4-FFF2-40B4-BE49-F238E27FC236}">
                <a16:creationId xmlns:a16="http://schemas.microsoft.com/office/drawing/2014/main" id="{F9E7A949-6884-47B1-A07A-4FD78E0B1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83591"/>
            <a:ext cx="3429000" cy="2545509"/>
          </a:xfrm>
          <a:prstGeom prst="rect">
            <a:avLst/>
          </a:prstGeom>
        </p:spPr>
      </p:pic>
      <p:sp>
        <p:nvSpPr>
          <p:cNvPr id="6" name="TextBox 5">
            <a:extLst>
              <a:ext uri="{FF2B5EF4-FFF2-40B4-BE49-F238E27FC236}">
                <a16:creationId xmlns:a16="http://schemas.microsoft.com/office/drawing/2014/main" id="{8B939C2F-1E12-4D46-A295-E9851A181A53}"/>
              </a:ext>
            </a:extLst>
          </p:cNvPr>
          <p:cNvSpPr txBox="1"/>
          <p:nvPr/>
        </p:nvSpPr>
        <p:spPr>
          <a:xfrm>
            <a:off x="1888438" y="4229100"/>
            <a:ext cx="626162" cy="338554"/>
          </a:xfrm>
          <a:prstGeom prst="rect">
            <a:avLst/>
          </a:prstGeom>
          <a:noFill/>
        </p:spPr>
        <p:txBody>
          <a:bodyPr wrap="square" rtlCol="0">
            <a:spAutoFit/>
          </a:bodyPr>
          <a:lstStyle/>
          <a:p>
            <a:r>
              <a:rPr lang="en-US" sz="1600" dirty="0"/>
              <a:t>2017</a:t>
            </a:r>
          </a:p>
        </p:txBody>
      </p:sp>
      <p:sp>
        <p:nvSpPr>
          <p:cNvPr id="7" name="TextBox 6">
            <a:extLst>
              <a:ext uri="{FF2B5EF4-FFF2-40B4-BE49-F238E27FC236}">
                <a16:creationId xmlns:a16="http://schemas.microsoft.com/office/drawing/2014/main" id="{0642145A-32C9-4DD9-ACCD-B9662DD45508}"/>
              </a:ext>
            </a:extLst>
          </p:cNvPr>
          <p:cNvSpPr txBox="1"/>
          <p:nvPr/>
        </p:nvSpPr>
        <p:spPr>
          <a:xfrm>
            <a:off x="6096000" y="4229100"/>
            <a:ext cx="626163" cy="338554"/>
          </a:xfrm>
          <a:prstGeom prst="rect">
            <a:avLst/>
          </a:prstGeom>
          <a:noFill/>
        </p:spPr>
        <p:txBody>
          <a:bodyPr wrap="square" rtlCol="0">
            <a:spAutoFit/>
          </a:bodyPr>
          <a:lstStyle/>
          <a:p>
            <a:r>
              <a:rPr lang="en-US" sz="1600" dirty="0"/>
              <a:t>2017</a:t>
            </a:r>
          </a:p>
        </p:txBody>
      </p:sp>
      <p:pic>
        <p:nvPicPr>
          <p:cNvPr id="8" name="Picture 7">
            <a:extLst>
              <a:ext uri="{FF2B5EF4-FFF2-40B4-BE49-F238E27FC236}">
                <a16:creationId xmlns:a16="http://schemas.microsoft.com/office/drawing/2014/main" id="{D0F1C242-E9AE-4BA7-B9A7-475A64E13E94}"/>
              </a:ext>
            </a:extLst>
          </p:cNvPr>
          <p:cNvPicPr>
            <a:picLocks noChangeAspect="1"/>
          </p:cNvPicPr>
          <p:nvPr/>
        </p:nvPicPr>
        <p:blipFill>
          <a:blip r:embed="rId3"/>
          <a:stretch>
            <a:fillRect/>
          </a:stretch>
        </p:blipFill>
        <p:spPr>
          <a:xfrm>
            <a:off x="4419600" y="1521213"/>
            <a:ext cx="3621338" cy="2767824"/>
          </a:xfrm>
          <a:prstGeom prst="rect">
            <a:avLst/>
          </a:prstGeom>
        </p:spPr>
      </p:pic>
    </p:spTree>
    <p:extLst>
      <p:ext uri="{BB962C8B-B14F-4D97-AF65-F5344CB8AC3E}">
        <p14:creationId xmlns:p14="http://schemas.microsoft.com/office/powerpoint/2010/main" val="53609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6FDEF9-7CD1-489F-B982-E8591CAB63C1}"/>
              </a:ext>
            </a:extLst>
          </p:cNvPr>
          <p:cNvSpPr>
            <a:spLocks noGrp="1"/>
          </p:cNvSpPr>
          <p:nvPr>
            <p:ph type="title"/>
          </p:nvPr>
        </p:nvSpPr>
        <p:spPr>
          <a:xfrm>
            <a:off x="304800" y="285750"/>
            <a:ext cx="8077200" cy="685800"/>
          </a:xfrm>
        </p:spPr>
        <p:txBody>
          <a:bodyPr/>
          <a:lstStyle/>
          <a:p>
            <a:r>
              <a:rPr lang="en-US" sz="2800" cap="all" dirty="0"/>
              <a:t>Wilson Air Charter Terminal Renovations</a:t>
            </a:r>
            <a:endParaRPr lang="en-US" sz="2800" dirty="0"/>
          </a:p>
        </p:txBody>
      </p:sp>
      <p:pic>
        <p:nvPicPr>
          <p:cNvPr id="4" name="Content Placeholder 5">
            <a:extLst>
              <a:ext uri="{FF2B5EF4-FFF2-40B4-BE49-F238E27FC236}">
                <a16:creationId xmlns:a16="http://schemas.microsoft.com/office/drawing/2014/main" id="{68C3AB0F-34E3-46F2-AD2B-6A20BF363F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512231"/>
            <a:ext cx="3608378" cy="1804189"/>
          </a:xfrm>
          <a:prstGeom prst="rect">
            <a:avLst/>
          </a:prstGeom>
        </p:spPr>
      </p:pic>
      <p:pic>
        <p:nvPicPr>
          <p:cNvPr id="6" name="Picture 5">
            <a:extLst>
              <a:ext uri="{FF2B5EF4-FFF2-40B4-BE49-F238E27FC236}">
                <a16:creationId xmlns:a16="http://schemas.microsoft.com/office/drawing/2014/main" id="{BF6C1294-506A-4259-A70E-3663C7DA0B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1644" y="891738"/>
            <a:ext cx="3428734" cy="1714367"/>
          </a:xfrm>
          <a:prstGeom prst="rect">
            <a:avLst/>
          </a:prstGeom>
        </p:spPr>
      </p:pic>
      <p:pic>
        <p:nvPicPr>
          <p:cNvPr id="2" name="Picture 1">
            <a:extLst>
              <a:ext uri="{FF2B5EF4-FFF2-40B4-BE49-F238E27FC236}">
                <a16:creationId xmlns:a16="http://schemas.microsoft.com/office/drawing/2014/main" id="{DEC432C5-55BD-456E-9498-D4995845B6FC}"/>
              </a:ext>
            </a:extLst>
          </p:cNvPr>
          <p:cNvPicPr>
            <a:picLocks noChangeAspect="1"/>
          </p:cNvPicPr>
          <p:nvPr/>
        </p:nvPicPr>
        <p:blipFill>
          <a:blip r:embed="rId4"/>
          <a:stretch>
            <a:fillRect/>
          </a:stretch>
        </p:blipFill>
        <p:spPr>
          <a:xfrm>
            <a:off x="158891" y="895791"/>
            <a:ext cx="3965947" cy="3420629"/>
          </a:xfrm>
          <a:prstGeom prst="rect">
            <a:avLst/>
          </a:prstGeom>
        </p:spPr>
      </p:pic>
    </p:spTree>
    <p:extLst>
      <p:ext uri="{BB962C8B-B14F-4D97-AF65-F5344CB8AC3E}">
        <p14:creationId xmlns:p14="http://schemas.microsoft.com/office/powerpoint/2010/main" val="1943045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4DA9F7-C05F-47EC-91B0-AAE027043358}"/>
              </a:ext>
            </a:extLst>
          </p:cNvPr>
          <p:cNvSpPr>
            <a:spLocks noGrp="1"/>
          </p:cNvSpPr>
          <p:nvPr>
            <p:ph idx="1"/>
          </p:nvPr>
        </p:nvSpPr>
        <p:spPr>
          <a:xfrm>
            <a:off x="6073140" y="1123950"/>
            <a:ext cx="3048000" cy="2514600"/>
          </a:xfrm>
        </p:spPr>
        <p:txBody>
          <a:bodyPr/>
          <a:lstStyle/>
          <a:p>
            <a:endParaRPr lang="en-US" sz="1200" dirty="0"/>
          </a:p>
          <a:p>
            <a:r>
              <a:rPr lang="en-US" sz="1600" dirty="0"/>
              <a:t>Project Costs grew to $21-22M</a:t>
            </a:r>
          </a:p>
          <a:p>
            <a:r>
              <a:rPr lang="en-US" sz="1600" dirty="0"/>
              <a:t>Rental Proforma didn’t indicate positive ROI</a:t>
            </a:r>
          </a:p>
          <a:p>
            <a:r>
              <a:rPr lang="en-US" sz="1600" dirty="0"/>
              <a:t>Lack of available funds in specific Funding source</a:t>
            </a:r>
          </a:p>
          <a:p>
            <a:r>
              <a:rPr lang="en-US" sz="1600" dirty="0"/>
              <a:t>Now going back to enhanced interior renovations</a:t>
            </a:r>
          </a:p>
          <a:p>
            <a:endParaRPr lang="en-US" sz="1200" dirty="0"/>
          </a:p>
          <a:p>
            <a:endParaRPr lang="en-US" dirty="0"/>
          </a:p>
        </p:txBody>
      </p:sp>
      <p:sp>
        <p:nvSpPr>
          <p:cNvPr id="3" name="Title 2">
            <a:extLst>
              <a:ext uri="{FF2B5EF4-FFF2-40B4-BE49-F238E27FC236}">
                <a16:creationId xmlns:a16="http://schemas.microsoft.com/office/drawing/2014/main" id="{9AE3C295-EFC1-4EFB-B62E-F6709B09794E}"/>
              </a:ext>
            </a:extLst>
          </p:cNvPr>
          <p:cNvSpPr>
            <a:spLocks noGrp="1"/>
          </p:cNvSpPr>
          <p:nvPr>
            <p:ph type="title"/>
          </p:nvPr>
        </p:nvSpPr>
        <p:spPr>
          <a:xfrm>
            <a:off x="304800" y="285750"/>
            <a:ext cx="8077200" cy="685800"/>
          </a:xfrm>
        </p:spPr>
        <p:txBody>
          <a:bodyPr/>
          <a:lstStyle/>
          <a:p>
            <a:r>
              <a:rPr lang="en-US" sz="2800" cap="all" dirty="0"/>
              <a:t>Wilson Air Charter Terminal Renovations</a:t>
            </a:r>
            <a:endParaRPr lang="en-US" sz="2800" dirty="0"/>
          </a:p>
        </p:txBody>
      </p:sp>
      <p:pic>
        <p:nvPicPr>
          <p:cNvPr id="5" name="Picture 4">
            <a:extLst>
              <a:ext uri="{FF2B5EF4-FFF2-40B4-BE49-F238E27FC236}">
                <a16:creationId xmlns:a16="http://schemas.microsoft.com/office/drawing/2014/main" id="{ECAD4A2D-665B-44E1-9E0E-06518428B83D}"/>
              </a:ext>
            </a:extLst>
          </p:cNvPr>
          <p:cNvPicPr>
            <a:picLocks noChangeAspect="1"/>
          </p:cNvPicPr>
          <p:nvPr/>
        </p:nvPicPr>
        <p:blipFill>
          <a:blip r:embed="rId2"/>
          <a:stretch>
            <a:fillRect/>
          </a:stretch>
        </p:blipFill>
        <p:spPr>
          <a:xfrm>
            <a:off x="304799" y="742950"/>
            <a:ext cx="5722825" cy="3886200"/>
          </a:xfrm>
          <a:prstGeom prst="rect">
            <a:avLst/>
          </a:prstGeom>
        </p:spPr>
      </p:pic>
    </p:spTree>
    <p:extLst>
      <p:ext uri="{BB962C8B-B14F-4D97-AF65-F5344CB8AC3E}">
        <p14:creationId xmlns:p14="http://schemas.microsoft.com/office/powerpoint/2010/main" val="2263812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lvl="0" algn="ctr"/>
            <a:r>
              <a:rPr lang="en-US" cap="all" dirty="0"/>
              <a:t>Change and impacts to the </a:t>
            </a:r>
            <a:r>
              <a:rPr lang="en-US" cap="all" dirty="0" err="1"/>
              <a:t>cip</a:t>
            </a:r>
            <a:endParaRPr lang="en-US" cap="all" dirty="0"/>
          </a:p>
        </p:txBody>
      </p:sp>
    </p:spTree>
    <p:extLst>
      <p:ext uri="{BB962C8B-B14F-4D97-AF65-F5344CB8AC3E}">
        <p14:creationId xmlns:p14="http://schemas.microsoft.com/office/powerpoint/2010/main" val="2865425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62693-24DC-47E7-B049-DDE6A0EA00E7}"/>
              </a:ext>
            </a:extLst>
          </p:cNvPr>
          <p:cNvSpPr>
            <a:spLocks noGrp="1"/>
          </p:cNvSpPr>
          <p:nvPr>
            <p:ph type="title"/>
          </p:nvPr>
        </p:nvSpPr>
        <p:spPr/>
        <p:txBody>
          <a:bodyPr/>
          <a:lstStyle/>
          <a:p>
            <a:r>
              <a:rPr lang="en-US" dirty="0"/>
              <a:t>Change and Impacts to the CIP</a:t>
            </a:r>
          </a:p>
        </p:txBody>
      </p:sp>
      <p:sp>
        <p:nvSpPr>
          <p:cNvPr id="4" name="Content Placeholder 1">
            <a:extLst>
              <a:ext uri="{FF2B5EF4-FFF2-40B4-BE49-F238E27FC236}">
                <a16:creationId xmlns:a16="http://schemas.microsoft.com/office/drawing/2014/main" id="{32DBF59F-6016-492B-AAE2-37C7DE98135D}"/>
              </a:ext>
            </a:extLst>
          </p:cNvPr>
          <p:cNvSpPr>
            <a:spLocks noGrp="1"/>
          </p:cNvSpPr>
          <p:nvPr>
            <p:ph idx="1"/>
          </p:nvPr>
        </p:nvSpPr>
        <p:spPr>
          <a:xfrm>
            <a:off x="533400" y="1123950"/>
            <a:ext cx="8077200" cy="3429000"/>
          </a:xfrm>
        </p:spPr>
        <p:txBody>
          <a:bodyPr/>
          <a:lstStyle/>
          <a:p>
            <a:pPr lvl="0"/>
            <a:r>
              <a:rPr lang="en-US" dirty="0"/>
              <a:t>How Did We Get Here?</a:t>
            </a:r>
          </a:p>
          <a:p>
            <a:pPr lvl="0"/>
            <a:endParaRPr lang="en-US" sz="1400" dirty="0"/>
          </a:p>
          <a:p>
            <a:r>
              <a:rPr lang="en-US" sz="1600" dirty="0">
                <a:ea typeface="Cambria" panose="02040503050406030204" pitchFamily="18" charset="0"/>
              </a:rPr>
              <a:t>Historic CIP Process up until 2013</a:t>
            </a:r>
          </a:p>
          <a:p>
            <a:pPr marL="285750" lvl="1">
              <a:buFont typeface="Arial" panose="020B0604020202020204" pitchFamily="34" charset="0"/>
              <a:buChar char="•"/>
            </a:pPr>
            <a:r>
              <a:rPr lang="en-US" sz="1600" dirty="0">
                <a:ea typeface="Cambria" panose="02040503050406030204" pitchFamily="18" charset="0"/>
              </a:rPr>
              <a:t>Development owned list of new Capital projects</a:t>
            </a:r>
          </a:p>
          <a:p>
            <a:pPr marL="285750" lvl="1">
              <a:buFont typeface="Arial" panose="020B0604020202020204" pitchFamily="34" charset="0"/>
              <a:buChar char="•"/>
            </a:pPr>
            <a:r>
              <a:rPr lang="en-US" sz="1600" dirty="0">
                <a:ea typeface="Cambria" panose="02040503050406030204" pitchFamily="18" charset="0"/>
              </a:rPr>
              <a:t>Limited capital development over the years</a:t>
            </a:r>
          </a:p>
          <a:p>
            <a:pPr marL="285750" lvl="1">
              <a:buFont typeface="Arial" panose="020B0604020202020204" pitchFamily="34" charset="0"/>
              <a:buChar char="•"/>
            </a:pPr>
            <a:r>
              <a:rPr lang="en-US" sz="1600" dirty="0">
                <a:ea typeface="Cambria" panose="02040503050406030204" pitchFamily="18" charset="0"/>
              </a:rPr>
              <a:t>The goal up until 2010 was approximately $150 Million annually</a:t>
            </a:r>
          </a:p>
          <a:p>
            <a:pPr marL="285750" lvl="1">
              <a:buFont typeface="Arial" panose="020B0604020202020204" pitchFamily="34" charset="0"/>
              <a:buChar char="•"/>
            </a:pPr>
            <a:r>
              <a:rPr lang="en-US" sz="1600" dirty="0">
                <a:ea typeface="Cambria" panose="02040503050406030204" pitchFamily="18" charset="0"/>
              </a:rPr>
              <a:t>Investments for Operating requirements not included in the CIP</a:t>
            </a:r>
          </a:p>
          <a:p>
            <a:pPr marL="285750" lvl="1">
              <a:buFont typeface="Arial" panose="020B0604020202020204" pitchFamily="34" charset="0"/>
              <a:buChar char="•"/>
            </a:pPr>
            <a:r>
              <a:rPr lang="en-US" sz="1600" dirty="0">
                <a:ea typeface="Cambria" panose="02040503050406030204" pitchFamily="18" charset="0"/>
              </a:rPr>
              <a:t>Prioritization was not financially critical </a:t>
            </a:r>
          </a:p>
          <a:p>
            <a:pPr marL="285750" lvl="1">
              <a:buFont typeface="Arial" panose="020B0604020202020204" pitchFamily="34" charset="0"/>
              <a:buChar char="•"/>
            </a:pPr>
            <a:r>
              <a:rPr lang="en-US" sz="1600" dirty="0">
                <a:ea typeface="Cambria" panose="02040503050406030204" pitchFamily="18" charset="0"/>
              </a:rPr>
              <a:t>Cost Estimates developed very early in project life cycle with requirements not fully developed</a:t>
            </a:r>
          </a:p>
          <a:p>
            <a:pPr marL="285750" lvl="1">
              <a:buFont typeface="Arial" panose="020B0604020202020204" pitchFamily="34" charset="0"/>
              <a:buChar char="•"/>
            </a:pPr>
            <a:r>
              <a:rPr lang="en-US" sz="1600" dirty="0">
                <a:ea typeface="Cambria" panose="02040503050406030204" pitchFamily="18" charset="0"/>
              </a:rPr>
              <a:t>List of true capital projects was reviewed and approved annually</a:t>
            </a:r>
          </a:p>
          <a:p>
            <a:pPr marL="285750" lvl="1">
              <a:buFont typeface="Arial" panose="020B0604020202020204" pitchFamily="34" charset="0"/>
              <a:buChar char="•"/>
            </a:pPr>
            <a:r>
              <a:rPr lang="en-US" sz="1600" dirty="0">
                <a:ea typeface="Cambria" panose="02040503050406030204" pitchFamily="18" charset="0"/>
              </a:rPr>
              <a:t>Limited change to annual list</a:t>
            </a:r>
          </a:p>
          <a:p>
            <a:pPr lvl="0"/>
            <a:endParaRPr lang="en-US" sz="1600" dirty="0"/>
          </a:p>
        </p:txBody>
      </p:sp>
    </p:spTree>
    <p:extLst>
      <p:ext uri="{BB962C8B-B14F-4D97-AF65-F5344CB8AC3E}">
        <p14:creationId xmlns:p14="http://schemas.microsoft.com/office/powerpoint/2010/main" val="2234500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62693-24DC-47E7-B049-DDE6A0EA00E7}"/>
              </a:ext>
            </a:extLst>
          </p:cNvPr>
          <p:cNvSpPr>
            <a:spLocks noGrp="1"/>
          </p:cNvSpPr>
          <p:nvPr>
            <p:ph type="title"/>
          </p:nvPr>
        </p:nvSpPr>
        <p:spPr/>
        <p:txBody>
          <a:bodyPr/>
          <a:lstStyle/>
          <a:p>
            <a:r>
              <a:rPr lang="en-US" dirty="0"/>
              <a:t>Change and Impacts to the CIP</a:t>
            </a:r>
          </a:p>
        </p:txBody>
      </p:sp>
      <p:sp>
        <p:nvSpPr>
          <p:cNvPr id="4" name="Content Placeholder 1">
            <a:extLst>
              <a:ext uri="{FF2B5EF4-FFF2-40B4-BE49-F238E27FC236}">
                <a16:creationId xmlns:a16="http://schemas.microsoft.com/office/drawing/2014/main" id="{32DBF59F-6016-492B-AAE2-37C7DE98135D}"/>
              </a:ext>
            </a:extLst>
          </p:cNvPr>
          <p:cNvSpPr>
            <a:spLocks noGrp="1"/>
          </p:cNvSpPr>
          <p:nvPr>
            <p:ph idx="1"/>
          </p:nvPr>
        </p:nvSpPr>
        <p:spPr>
          <a:xfrm>
            <a:off x="533400" y="1123950"/>
            <a:ext cx="8077200" cy="3429000"/>
          </a:xfrm>
        </p:spPr>
        <p:txBody>
          <a:bodyPr/>
          <a:lstStyle/>
          <a:p>
            <a:pPr lvl="0"/>
            <a:r>
              <a:rPr lang="en-US" dirty="0"/>
              <a:t>What Triggered Change?</a:t>
            </a:r>
          </a:p>
          <a:p>
            <a:pPr lvl="0"/>
            <a:endParaRPr lang="en-US" sz="1400" dirty="0"/>
          </a:p>
          <a:p>
            <a:r>
              <a:rPr lang="en-US" sz="1600" dirty="0">
                <a:ea typeface="Cambria" panose="02040503050406030204" pitchFamily="18" charset="0"/>
              </a:rPr>
              <a:t>2013-2016: Significant Changes at </a:t>
            </a:r>
            <a:r>
              <a:rPr lang="en-US" sz="1600" dirty="0" err="1">
                <a:ea typeface="Cambria" panose="02040503050406030204" pitchFamily="18" charset="0"/>
              </a:rPr>
              <a:t>CLT</a:t>
            </a:r>
            <a:endParaRPr lang="en-US" sz="1600" dirty="0">
              <a:ea typeface="Cambria" panose="02040503050406030204" pitchFamily="18" charset="0"/>
            </a:endParaRPr>
          </a:p>
          <a:p>
            <a:pPr marL="346472" lvl="1" indent="-346472">
              <a:lnSpc>
                <a:spcPct val="100000"/>
              </a:lnSpc>
              <a:buFont typeface="Arial" panose="020B0604020202020204" pitchFamily="34" charset="0"/>
              <a:buChar char="•"/>
            </a:pPr>
            <a:r>
              <a:rPr lang="en-US" sz="1600" dirty="0">
                <a:ea typeface="Cambria" panose="02040503050406030204" pitchFamily="18" charset="0"/>
              </a:rPr>
              <a:t>Political shift</a:t>
            </a:r>
          </a:p>
          <a:p>
            <a:pPr marL="346472" lvl="1" indent="-346472">
              <a:lnSpc>
                <a:spcPct val="100000"/>
              </a:lnSpc>
              <a:buFont typeface="Arial" panose="020B0604020202020204" pitchFamily="34" charset="0"/>
              <a:buChar char="•"/>
            </a:pPr>
            <a:r>
              <a:rPr lang="en-US" sz="1600" dirty="0">
                <a:ea typeface="Cambria" panose="02040503050406030204" pitchFamily="18" charset="0"/>
              </a:rPr>
              <a:t>Leadership change </a:t>
            </a:r>
          </a:p>
          <a:p>
            <a:pPr marL="346472" lvl="1" indent="-346472">
              <a:lnSpc>
                <a:spcPct val="100000"/>
              </a:lnSpc>
              <a:buFont typeface="Arial" panose="020B0604020202020204" pitchFamily="34" charset="0"/>
              <a:buChar char="•"/>
            </a:pPr>
            <a:r>
              <a:rPr lang="en-US" sz="1600" dirty="0">
                <a:ea typeface="Cambria" panose="02040503050406030204" pitchFamily="18" charset="0"/>
              </a:rPr>
              <a:t>Hub Airline merger</a:t>
            </a:r>
          </a:p>
          <a:p>
            <a:pPr marL="346472" lvl="1" indent="-346472">
              <a:lnSpc>
                <a:spcPct val="100000"/>
              </a:lnSpc>
              <a:buFont typeface="Arial" panose="020B0604020202020204" pitchFamily="34" charset="0"/>
              <a:buChar char="•"/>
            </a:pPr>
            <a:r>
              <a:rPr lang="en-US" sz="1600" dirty="0">
                <a:ea typeface="Cambria" panose="02040503050406030204" pitchFamily="18" charset="0"/>
              </a:rPr>
              <a:t>Substantial population growth in the region</a:t>
            </a:r>
          </a:p>
          <a:p>
            <a:pPr marL="346472" lvl="1" indent="-346472">
              <a:lnSpc>
                <a:spcPct val="100000"/>
              </a:lnSpc>
              <a:buFont typeface="Arial" panose="020B0604020202020204" pitchFamily="34" charset="0"/>
              <a:buChar char="•"/>
            </a:pPr>
            <a:r>
              <a:rPr lang="en-US" sz="1600" dirty="0">
                <a:ea typeface="Cambria" panose="02040503050406030204" pitchFamily="18" charset="0"/>
              </a:rPr>
              <a:t>Continuous growth in passenger traffic</a:t>
            </a:r>
          </a:p>
          <a:p>
            <a:pPr marL="346472" lvl="1" indent="-346472">
              <a:lnSpc>
                <a:spcPct val="100000"/>
              </a:lnSpc>
              <a:buFont typeface="Arial" panose="020B0604020202020204" pitchFamily="34" charset="0"/>
              <a:buChar char="•"/>
            </a:pPr>
            <a:r>
              <a:rPr lang="en-US" sz="1600" dirty="0">
                <a:ea typeface="Cambria" panose="02040503050406030204" pitchFamily="18" charset="0"/>
              </a:rPr>
              <a:t>Airfield Capacity Enhancement Plan/Terminal Capacity Enhancement Plan</a:t>
            </a:r>
          </a:p>
          <a:p>
            <a:pPr marL="346472" lvl="1" indent="-346472">
              <a:lnSpc>
                <a:spcPct val="100000"/>
              </a:lnSpc>
              <a:buFont typeface="Arial" panose="020B0604020202020204" pitchFamily="34" charset="0"/>
              <a:buChar char="•"/>
            </a:pPr>
            <a:r>
              <a:rPr lang="en-US" sz="1600" dirty="0">
                <a:ea typeface="Cambria" panose="02040503050406030204" pitchFamily="18" charset="0"/>
              </a:rPr>
              <a:t>Significant amount of facilities and infrastructure overdue for improvements</a:t>
            </a:r>
          </a:p>
          <a:p>
            <a:pPr marL="346472" lvl="1" indent="-346472">
              <a:lnSpc>
                <a:spcPct val="100000"/>
              </a:lnSpc>
              <a:buFont typeface="Arial" panose="020B0604020202020204" pitchFamily="34" charset="0"/>
              <a:buChar char="•"/>
            </a:pPr>
            <a:r>
              <a:rPr lang="en-US" sz="1600" dirty="0">
                <a:ea typeface="Cambria" panose="02040503050406030204" pitchFamily="18" charset="0"/>
              </a:rPr>
              <a:t>Capital development skyrocketed (double)</a:t>
            </a:r>
          </a:p>
          <a:p>
            <a:pPr lvl="0"/>
            <a:endParaRPr lang="en-US" sz="1600" dirty="0"/>
          </a:p>
        </p:txBody>
      </p:sp>
    </p:spTree>
    <p:extLst>
      <p:ext uri="{BB962C8B-B14F-4D97-AF65-F5344CB8AC3E}">
        <p14:creationId xmlns:p14="http://schemas.microsoft.com/office/powerpoint/2010/main" val="662702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D62693-24DC-47E7-B049-DDE6A0EA00E7}"/>
              </a:ext>
            </a:extLst>
          </p:cNvPr>
          <p:cNvSpPr>
            <a:spLocks noGrp="1"/>
          </p:cNvSpPr>
          <p:nvPr>
            <p:ph type="title"/>
          </p:nvPr>
        </p:nvSpPr>
        <p:spPr/>
        <p:txBody>
          <a:bodyPr/>
          <a:lstStyle/>
          <a:p>
            <a:r>
              <a:rPr lang="en-US" dirty="0"/>
              <a:t>Change and Impacts to the CIP</a:t>
            </a:r>
          </a:p>
        </p:txBody>
      </p:sp>
      <p:sp>
        <p:nvSpPr>
          <p:cNvPr id="4" name="Content Placeholder 1">
            <a:extLst>
              <a:ext uri="{FF2B5EF4-FFF2-40B4-BE49-F238E27FC236}">
                <a16:creationId xmlns:a16="http://schemas.microsoft.com/office/drawing/2014/main" id="{32DBF59F-6016-492B-AAE2-37C7DE98135D}"/>
              </a:ext>
            </a:extLst>
          </p:cNvPr>
          <p:cNvSpPr>
            <a:spLocks noGrp="1"/>
          </p:cNvSpPr>
          <p:nvPr>
            <p:ph idx="1"/>
          </p:nvPr>
        </p:nvSpPr>
        <p:spPr>
          <a:xfrm>
            <a:off x="533400" y="1123950"/>
            <a:ext cx="8077200" cy="3429000"/>
          </a:xfrm>
        </p:spPr>
        <p:txBody>
          <a:bodyPr/>
          <a:lstStyle/>
          <a:p>
            <a:pPr lvl="0"/>
            <a:r>
              <a:rPr lang="en-US" dirty="0"/>
              <a:t>Potential High Risk Impacts to the CIP With This Change</a:t>
            </a:r>
          </a:p>
          <a:p>
            <a:pPr lvl="0"/>
            <a:endParaRPr lang="en-US" sz="1400" dirty="0"/>
          </a:p>
          <a:p>
            <a:pPr marL="285750" indent="-285750">
              <a:lnSpc>
                <a:spcPct val="100000"/>
              </a:lnSpc>
              <a:buSzPct val="100000"/>
              <a:buFont typeface="Arial" panose="020B0604020202020204" pitchFamily="34" charset="0"/>
              <a:buChar char="•"/>
            </a:pPr>
            <a:r>
              <a:rPr lang="en-US" sz="1600" dirty="0"/>
              <a:t>Projects added at an unprecedented rate</a:t>
            </a:r>
          </a:p>
          <a:p>
            <a:pPr marL="285750" lvl="2" indent="-285750">
              <a:lnSpc>
                <a:spcPct val="100000"/>
              </a:lnSpc>
              <a:buSzPct val="100000"/>
            </a:pPr>
            <a:r>
              <a:rPr lang="en-US" sz="1600" dirty="0"/>
              <a:t>Projects added informally and without full communication among leadership</a:t>
            </a:r>
          </a:p>
          <a:p>
            <a:pPr marL="285750" lvl="2" indent="-285750">
              <a:lnSpc>
                <a:spcPct val="100000"/>
              </a:lnSpc>
              <a:buSzPct val="100000"/>
            </a:pPr>
            <a:r>
              <a:rPr lang="en-US" sz="1600" dirty="0"/>
              <a:t>Ideas or projects added without proper validation for scope, cost and schedule</a:t>
            </a:r>
          </a:p>
          <a:p>
            <a:pPr marL="285750" lvl="2" indent="-285750">
              <a:lnSpc>
                <a:spcPct val="100000"/>
              </a:lnSpc>
              <a:buSzPct val="100000"/>
            </a:pPr>
            <a:r>
              <a:rPr lang="en-US" sz="1600" dirty="0"/>
              <a:t>Projects advance directly from “idea” into design/execution</a:t>
            </a:r>
          </a:p>
          <a:p>
            <a:pPr marL="628650" lvl="4" indent="-285750">
              <a:lnSpc>
                <a:spcPct val="100000"/>
              </a:lnSpc>
              <a:buSzPct val="100000"/>
              <a:buFont typeface="Wingdings" panose="05000000000000000000" pitchFamily="2" charset="2"/>
              <a:buChar char="§"/>
            </a:pPr>
            <a:r>
              <a:rPr lang="en-US" sz="1600" dirty="0"/>
              <a:t>This can lead to massive scope creep </a:t>
            </a:r>
          </a:p>
          <a:p>
            <a:pPr marL="285750" lvl="3" indent="-285750">
              <a:lnSpc>
                <a:spcPct val="100000"/>
              </a:lnSpc>
              <a:buSzPct val="100000"/>
              <a:buFont typeface="Arial" panose="020B0604020202020204" pitchFamily="34" charset="0"/>
              <a:buChar char="•"/>
            </a:pPr>
            <a:r>
              <a:rPr lang="en-US" sz="1600" dirty="0"/>
              <a:t>Projects getting ahead of divisional input/requirements and without alignment with broader CIP</a:t>
            </a:r>
          </a:p>
          <a:p>
            <a:pPr marL="285750" lvl="3" indent="-285750">
              <a:lnSpc>
                <a:spcPct val="100000"/>
              </a:lnSpc>
              <a:buSzPct val="100000"/>
              <a:buFont typeface="Arial" panose="020B0604020202020204" pitchFamily="34" charset="0"/>
              <a:buChar char="•"/>
            </a:pPr>
            <a:r>
              <a:rPr lang="en-US" sz="1600" dirty="0"/>
              <a:t>Logistical complications develop between projects </a:t>
            </a:r>
          </a:p>
          <a:p>
            <a:pPr marL="285750" lvl="1">
              <a:lnSpc>
                <a:spcPct val="100000"/>
              </a:lnSpc>
              <a:buFont typeface="Arial" panose="020B0604020202020204" pitchFamily="34" charset="0"/>
              <a:buChar char="•"/>
            </a:pPr>
            <a:r>
              <a:rPr lang="en-US" sz="1600" dirty="0"/>
              <a:t>Disconnects between the CIP and the Financial Plan</a:t>
            </a:r>
          </a:p>
          <a:p>
            <a:pPr lvl="0"/>
            <a:endParaRPr lang="en-US" sz="1600" dirty="0"/>
          </a:p>
        </p:txBody>
      </p:sp>
    </p:spTree>
    <p:extLst>
      <p:ext uri="{BB962C8B-B14F-4D97-AF65-F5344CB8AC3E}">
        <p14:creationId xmlns:p14="http://schemas.microsoft.com/office/powerpoint/2010/main" val="1851049442"/>
      </p:ext>
    </p:extLst>
  </p:cSld>
  <p:clrMapOvr>
    <a:masterClrMapping/>
  </p:clrMapOvr>
</p:sld>
</file>

<file path=ppt/theme/theme1.xml><?xml version="1.0" encoding="utf-8"?>
<a:theme xmlns:a="http://schemas.openxmlformats.org/drawingml/2006/main" name="CLT 2018 PowerPoint Template">
  <a:themeElements>
    <a:clrScheme name="NEW CLT BRANDING">
      <a:dk1>
        <a:srgbClr val="01426A"/>
      </a:dk1>
      <a:lt1>
        <a:srgbClr val="00778B"/>
      </a:lt1>
      <a:dk2>
        <a:srgbClr val="000000"/>
      </a:dk2>
      <a:lt2>
        <a:srgbClr val="FFFFFF"/>
      </a:lt2>
      <a:accent1>
        <a:srgbClr val="00778B"/>
      </a:accent1>
      <a:accent2>
        <a:srgbClr val="01426A"/>
      </a:accent2>
      <a:accent3>
        <a:srgbClr val="981D97"/>
      </a:accent3>
      <a:accent4>
        <a:srgbClr val="0077C8"/>
      </a:accent4>
      <a:accent5>
        <a:srgbClr val="0076A8"/>
      </a:accent5>
      <a:accent6>
        <a:srgbClr val="4698CB"/>
      </a:accent6>
      <a:hlink>
        <a:srgbClr val="0000FF"/>
      </a:hlink>
      <a:folHlink>
        <a:srgbClr val="800080"/>
      </a:folHlink>
    </a:clrScheme>
    <a:fontScheme name="CLT Fonts">
      <a:majorFont>
        <a:latin typeface="Arial Narrow"/>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976bd48-4c1b-4c4a-ab6f-455f6e2ff36c">CZRVKKUTYM43-707-255</_dlc_DocId>
    <_dlc_DocIdUrl xmlns="a976bd48-4c1b-4c4a-ab6f-455f6e2ff36c">
      <Url>https://cityspaces/kbus/aviation/_layouts/DocIdRedir.aspx?ID=CZRVKKUTYM43-707-255</Url>
      <Description>CZRVKKUTYM43-707-255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0B42CA653858AF4F8C94852207BEFC4F" ma:contentTypeVersion="1" ma:contentTypeDescription="Create a new document." ma:contentTypeScope="" ma:versionID="7d66b80259fcdbf7100158dded731541">
  <xsd:schema xmlns:xsd="http://www.w3.org/2001/XMLSchema" xmlns:xs="http://www.w3.org/2001/XMLSchema" xmlns:p="http://schemas.microsoft.com/office/2006/metadata/properties" xmlns:ns2="a976bd48-4c1b-4c4a-ab6f-455f6e2ff36c" targetNamespace="http://schemas.microsoft.com/office/2006/metadata/properties" ma:root="true" ma:fieldsID="fe34fef5fa7b2f68808bf9391e9307f3" ns2:_="">
    <xsd:import namespace="a976bd48-4c1b-4c4a-ab6f-455f6e2ff36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76bd48-4c1b-4c4a-ab6f-455f6e2ff36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5AA909-1EA2-47EA-9DDC-672C008A5EEF}">
  <ds:schemaRefs>
    <ds:schemaRef ds:uri="http://purl.org/dc/elements/1.1/"/>
    <ds:schemaRef ds:uri="http://schemas.microsoft.com/office/2006/metadata/properties"/>
    <ds:schemaRef ds:uri="http://purl.org/dc/terms/"/>
    <ds:schemaRef ds:uri="a976bd48-4c1b-4c4a-ab6f-455f6e2ff36c"/>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3D114B8-B117-4242-ABA2-1AB6BF77065D}">
  <ds:schemaRefs>
    <ds:schemaRef ds:uri="http://schemas.microsoft.com/sharepoint/v3/contenttype/forms"/>
  </ds:schemaRefs>
</ds:datastoreItem>
</file>

<file path=customXml/itemProps3.xml><?xml version="1.0" encoding="utf-8"?>
<ds:datastoreItem xmlns:ds="http://schemas.openxmlformats.org/officeDocument/2006/customXml" ds:itemID="{1EF2ADFE-F34C-4A55-B307-7EA39298658B}">
  <ds:schemaRefs>
    <ds:schemaRef ds:uri="http://schemas.microsoft.com/sharepoint/events"/>
  </ds:schemaRefs>
</ds:datastoreItem>
</file>

<file path=customXml/itemProps4.xml><?xml version="1.0" encoding="utf-8"?>
<ds:datastoreItem xmlns:ds="http://schemas.openxmlformats.org/officeDocument/2006/customXml" ds:itemID="{C486EBC0-E539-4643-BD44-653A33C8A2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76bd48-4c1b-4c4a-ab6f-455f6e2ff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CLT 2018 PowerPoint Template</Template>
  <TotalTime>1622</TotalTime>
  <Words>1356</Words>
  <Application>Microsoft Office PowerPoint</Application>
  <PresentationFormat>On-screen Show (16:9)</PresentationFormat>
  <Paragraphs>210</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Narrow</vt:lpstr>
      <vt:lpstr>Calibri</vt:lpstr>
      <vt:lpstr>Cambria</vt:lpstr>
      <vt:lpstr>Courier New</vt:lpstr>
      <vt:lpstr>Segoe UI</vt:lpstr>
      <vt:lpstr>Wingdings</vt:lpstr>
      <vt:lpstr>CLT 2018 PowerPoint Template</vt:lpstr>
      <vt:lpstr>PowerPoint Presentation</vt:lpstr>
      <vt:lpstr>PowerPoint Presentation</vt:lpstr>
      <vt:lpstr>Wilson Air Charter Terminal Renovations </vt:lpstr>
      <vt:lpstr>Wilson Air Charter Terminal Renovations</vt:lpstr>
      <vt:lpstr>Wilson Air Charter Terminal Renovations</vt:lpstr>
      <vt:lpstr>PowerPoint Presentation</vt:lpstr>
      <vt:lpstr>Change and Impacts to the CIP</vt:lpstr>
      <vt:lpstr>Change and Impacts to the CIP</vt:lpstr>
      <vt:lpstr>Change and Impacts to the CIP</vt:lpstr>
      <vt:lpstr>Change and Impacts to the CIP</vt:lpstr>
      <vt:lpstr>Change and Impacts to the CIP</vt:lpstr>
      <vt:lpstr>PowerPoint Presentation</vt:lpstr>
      <vt:lpstr>Proposed Process Improvements</vt:lpstr>
      <vt:lpstr>Proposed Process Improvements</vt:lpstr>
      <vt:lpstr>Proposed Process Improvements</vt:lpstr>
      <vt:lpstr>Proposed Process Improvements</vt:lpstr>
      <vt:lpstr>Proposed Process Improvements</vt:lpstr>
      <vt:lpstr>Proposed Process Improvements</vt:lpstr>
      <vt:lpstr>Proposed Process Improvements</vt:lpstr>
      <vt:lpstr>Proposed Process Improvements</vt:lpstr>
      <vt:lpstr>Program Controls</vt:lpstr>
      <vt:lpstr>Governance</vt:lpstr>
      <vt:lpstr>Governance</vt:lpstr>
      <vt:lpstr>Program Controls &amp; Governance</vt:lpstr>
      <vt:lpstr>Program Execution Plan</vt:lpstr>
      <vt:lpstr>Goals for Process Improvement</vt:lpstr>
      <vt:lpstr>Benefits of Improvements</vt:lpstr>
    </vt:vector>
  </TitlesOfParts>
  <Company>City of Charlotte, NC 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Obregon, Jonathan</dc:creator>
  <cp:lastModifiedBy>Wiebke, Mark</cp:lastModifiedBy>
  <cp:revision>38</cp:revision>
  <dcterms:created xsi:type="dcterms:W3CDTF">2018-01-26T20:49:48Z</dcterms:created>
  <dcterms:modified xsi:type="dcterms:W3CDTF">2019-10-13T23:32:49Z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0x0101000B42CA653858AF4F8C94852207BEFC4F</vt:lpwstr>
  </property>
  <property fmtid="{D5CDD505-2E9C-101B-9397-08002B2CF9AE}" pid="3" name="_dlc_DocIdItemGuid">
    <vt:lpwstr>dc0e7e21-0574-49fc-87cc-a163d38e9c22</vt:lpwstr>
  </property>
</Properties>
</file>