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lectrical Contractors…"/>
          <p:cNvSpPr txBox="1">
            <a:spLocks noGrp="1"/>
          </p:cNvSpPr>
          <p:nvPr>
            <p:ph type="title"/>
          </p:nvPr>
        </p:nvSpPr>
        <p:spPr>
          <a:xfrm>
            <a:off x="1270000" y="3873500"/>
            <a:ext cx="10464800" cy="1422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38150"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Electrical Contractors</a:t>
            </a:r>
          </a:p>
          <a:p>
            <a:pPr defTabSz="438150">
              <a:defRPr sz="4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Since 1953</a:t>
            </a:r>
          </a:p>
        </p:txBody>
      </p:sp>
      <p:sp>
        <p:nvSpPr>
          <p:cNvPr id="120" name="Jared M. Barfield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867400"/>
            <a:ext cx="10464800" cy="1130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338835">
              <a:defRPr sz="34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Jared M. Barfield</a:t>
            </a:r>
          </a:p>
          <a:p>
            <a:pPr defTabSz="338835">
              <a:defRPr sz="348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Vice-President, Carolinas Division</a:t>
            </a:r>
          </a:p>
        </p:txBody>
      </p:sp>
      <p:pic>
        <p:nvPicPr>
          <p:cNvPr id="121" name="BBH Logo.jpg" descr="BBH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73" y="637033"/>
            <a:ext cx="10889803" cy="3054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mmon Issues Facing an Electrical Contractor"/>
          <p:cNvSpPr txBox="1"/>
          <p:nvPr/>
        </p:nvSpPr>
        <p:spPr>
          <a:xfrm>
            <a:off x="-25400" y="49151"/>
            <a:ext cx="13055601" cy="19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Common Issues Facing an Electrical Contractor</a:t>
            </a:r>
          </a:p>
        </p:txBody>
      </p:sp>
      <p:sp>
        <p:nvSpPr>
          <p:cNvPr id="171" name="Survey…"/>
          <p:cNvSpPr txBox="1"/>
          <p:nvPr/>
        </p:nvSpPr>
        <p:spPr>
          <a:xfrm>
            <a:off x="374129" y="2282386"/>
            <a:ext cx="3839353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Survey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Prompt, Accurate Survey is Critical To Installation.</a:t>
            </a:r>
          </a:p>
        </p:txBody>
      </p:sp>
      <p:pic>
        <p:nvPicPr>
          <p:cNvPr id="172" name="DSCN0786.jpg" descr="DSCN07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0193" y="2037556"/>
            <a:ext cx="4921868" cy="4009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100_0682.jpg" descr="100_06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24" y="5004237"/>
            <a:ext cx="5693584" cy="427018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FAA Advisory Circular 150/5340-30D…"/>
          <p:cNvSpPr txBox="1"/>
          <p:nvPr/>
        </p:nvSpPr>
        <p:spPr>
          <a:xfrm>
            <a:off x="6714379" y="6909150"/>
            <a:ext cx="5693570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FAA Advisory Circular 150/5340-30D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Top of Fixture Edge Must Be +0 and -1/16” From Pavement Surface.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Required Aim Tolerance (Azimuth) +/- 1/2 Degree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00_0686.jpg" descr="100_06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148" y="5719960"/>
            <a:ext cx="5661937" cy="3748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Equipment 005.jpg" descr="Equipment 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205" y="2187635"/>
            <a:ext cx="5661820" cy="424636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Common Issues Facing an Electrical Contractor"/>
          <p:cNvSpPr txBox="1"/>
          <p:nvPr/>
        </p:nvSpPr>
        <p:spPr>
          <a:xfrm>
            <a:off x="1018527" y="669627"/>
            <a:ext cx="1096774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000" dirty="0"/>
              <a:t>Common Issues Facing an Electrical Contractor</a:t>
            </a:r>
          </a:p>
        </p:txBody>
      </p:sp>
      <p:sp>
        <p:nvSpPr>
          <p:cNvPr id="179" name="Paving Accuracy…"/>
          <p:cNvSpPr txBox="1"/>
          <p:nvPr/>
        </p:nvSpPr>
        <p:spPr>
          <a:xfrm>
            <a:off x="517123" y="2575347"/>
            <a:ext cx="6096734" cy="230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Paving Accuracy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Small Variations In Paving Can Mean Costly Repairs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Repairs Include Spacer Rings, Tapered Rings, Removal And Replacement of the Base Can, or Complete Slab Removal.</a:t>
            </a:r>
          </a:p>
        </p:txBody>
      </p:sp>
      <p:sp>
        <p:nvSpPr>
          <p:cNvPr id="180" name="Workmanship…"/>
          <p:cNvSpPr txBox="1"/>
          <p:nvPr/>
        </p:nvSpPr>
        <p:spPr>
          <a:xfrm>
            <a:off x="6696749" y="7364052"/>
            <a:ext cx="6096733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Workmanship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Having a well trained workforce with the proper materials and tooling for the task is critical.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mmon Issues Facing an Electrical Contractor"/>
          <p:cNvSpPr txBox="1"/>
          <p:nvPr/>
        </p:nvSpPr>
        <p:spPr>
          <a:xfrm>
            <a:off x="1018527" y="669627"/>
            <a:ext cx="1096774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4000" dirty="0"/>
              <a:t>Common Issues Facing an Electrical Contractor</a:t>
            </a:r>
          </a:p>
        </p:txBody>
      </p:sp>
      <p:sp>
        <p:nvSpPr>
          <p:cNvPr id="183" name="Other Issues:…"/>
          <p:cNvSpPr txBox="1"/>
          <p:nvPr/>
        </p:nvSpPr>
        <p:spPr>
          <a:xfrm>
            <a:off x="1991139" y="2470529"/>
            <a:ext cx="9022522" cy="2671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Other Issues: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rPr dirty="0"/>
              <a:t>Adequate Time For Installation of Electrical Work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rPr dirty="0"/>
              <a:t>Coordination With Paving Operations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rPr dirty="0"/>
              <a:t>Small Batch Concrete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rPr dirty="0"/>
              <a:t>Material Procurement (Steel Products)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rPr dirty="0"/>
              <a:t>Damage to Completed Work</a:t>
            </a:r>
          </a:p>
        </p:txBody>
      </p:sp>
      <p:pic>
        <p:nvPicPr>
          <p:cNvPr id="184" name="IMG_0350.jpeg" descr="IMG_0350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350" y="5551507"/>
            <a:ext cx="2985019" cy="3980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2014-01-31 12.35.53.jpg" descr="2014-01-31 12.35.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644" y="5603976"/>
            <a:ext cx="6080951" cy="3874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SCN0788.jpg" descr="DSCN07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156" y="5551507"/>
            <a:ext cx="2549009" cy="397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3">
                                            <p:txEl>
                                              <p:charRg st="18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uccess Stories"/>
          <p:cNvSpPr txBox="1"/>
          <p:nvPr/>
        </p:nvSpPr>
        <p:spPr>
          <a:xfrm>
            <a:off x="3607561" y="519051"/>
            <a:ext cx="578967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Success Stories</a:t>
            </a:r>
          </a:p>
        </p:txBody>
      </p:sp>
      <p:pic>
        <p:nvPicPr>
          <p:cNvPr id="189" name="2013-08-15 11.18.49.jpg" descr="2013-08-15 11.18.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273" y="3016845"/>
            <a:ext cx="4136793" cy="3719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675.jpg" descr="IMG_06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1027" y="2968228"/>
            <a:ext cx="4136563" cy="381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738.jpg" descr="IMG_073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3780" y="2965450"/>
            <a:ext cx="3373559" cy="3822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uccess Stories"/>
          <p:cNvSpPr txBox="1"/>
          <p:nvPr/>
        </p:nvSpPr>
        <p:spPr>
          <a:xfrm>
            <a:off x="3607561" y="519051"/>
            <a:ext cx="578967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Success Stories</a:t>
            </a:r>
          </a:p>
        </p:txBody>
      </p:sp>
      <p:pic>
        <p:nvPicPr>
          <p:cNvPr id="194" name="TAXIWAY V 015.jpg" descr="TAXIWAY V 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672" y="3370084"/>
            <a:ext cx="4164292" cy="2814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100_0614.jpg" descr="100_06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2225" y="3370084"/>
            <a:ext cx="3783708" cy="2814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DSCN0834.jpg" descr="DSCN08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175" y="3358475"/>
            <a:ext cx="3783807" cy="2837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uccess Stories"/>
          <p:cNvSpPr txBox="1"/>
          <p:nvPr/>
        </p:nvSpPr>
        <p:spPr>
          <a:xfrm>
            <a:off x="3607561" y="519051"/>
            <a:ext cx="578967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Success Stories</a:t>
            </a:r>
          </a:p>
        </p:txBody>
      </p:sp>
      <p:pic>
        <p:nvPicPr>
          <p:cNvPr id="199" name="2014-08-25 13.50.29.jpg" descr="2014-08-25 13.50.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716" y="1686924"/>
            <a:ext cx="5521871" cy="3502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2014-08-25 16.35.04.jpg" descr="2014-08-25 16.35.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7588" y="1696647"/>
            <a:ext cx="5521803" cy="3482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dscn0420.jpg" descr="dscn04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16" y="5337922"/>
            <a:ext cx="5521723" cy="4141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scn0453.jpg" descr="dscn04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7588" y="5327752"/>
            <a:ext cx="5521665" cy="4161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roject Highlights"/>
          <p:cNvSpPr txBox="1"/>
          <p:nvPr/>
        </p:nvSpPr>
        <p:spPr>
          <a:xfrm>
            <a:off x="3325241" y="519051"/>
            <a:ext cx="635431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Project Highlights</a:t>
            </a:r>
          </a:p>
        </p:txBody>
      </p:sp>
      <p:pic>
        <p:nvPicPr>
          <p:cNvPr id="205" name="MHJIT GA Power Ductbank 004.jpg" descr="MHJIT GA Power Ductbank 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572" y="2188372"/>
            <a:ext cx="9399656" cy="6263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roject Highlights"/>
          <p:cNvSpPr txBox="1"/>
          <p:nvPr/>
        </p:nvSpPr>
        <p:spPr>
          <a:xfrm>
            <a:off x="3325241" y="519051"/>
            <a:ext cx="635431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Project Highlights</a:t>
            </a:r>
          </a:p>
        </p:txBody>
      </p:sp>
      <p:pic>
        <p:nvPicPr>
          <p:cNvPr id="208" name="000_0504.JPG" descr="000_05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19" y="1835579"/>
            <a:ext cx="6206483" cy="4654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100_1136.jpg" descr="100_11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5669" y="4877962"/>
            <a:ext cx="6354248" cy="450515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I-285 Bridge Structures…"/>
          <p:cNvSpPr txBox="1"/>
          <p:nvPr/>
        </p:nvSpPr>
        <p:spPr>
          <a:xfrm>
            <a:off x="609814" y="6546262"/>
            <a:ext cx="5454092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I-285 Bridge Structures</a:t>
            </a:r>
          </a:p>
          <a:p>
            <a:pPr>
              <a:defRPr b="0"/>
            </a:pPr>
            <a:r>
              <a:t>Hartsfield-Jackson International Airport</a:t>
            </a:r>
          </a:p>
        </p:txBody>
      </p:sp>
      <p:sp>
        <p:nvSpPr>
          <p:cNvPr id="211" name="Taxiway N&amp;S Bridge Construction…"/>
          <p:cNvSpPr txBox="1"/>
          <p:nvPr/>
        </p:nvSpPr>
        <p:spPr>
          <a:xfrm>
            <a:off x="7039451" y="4035385"/>
            <a:ext cx="5346802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Taxiway N&amp;S Bridge Construction</a:t>
            </a:r>
          </a:p>
          <a:p>
            <a:pPr>
              <a:defRPr b="0"/>
            </a:pPr>
            <a:r>
              <a:t>Charlotte Douglas International Airport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Oooops…"/>
          <p:cNvSpPr txBox="1"/>
          <p:nvPr/>
        </p:nvSpPr>
        <p:spPr>
          <a:xfrm>
            <a:off x="4666360" y="519051"/>
            <a:ext cx="367207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Oooops…</a:t>
            </a:r>
          </a:p>
        </p:txBody>
      </p:sp>
      <p:pic>
        <p:nvPicPr>
          <p:cNvPr id="214" name="2014-01-31 12.35.53.jpg" descr="2014-01-31 12.35.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97" y="2660632"/>
            <a:ext cx="6350628" cy="5049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050002.JPG" descr="PA05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5440" y="2658052"/>
            <a:ext cx="6598969" cy="505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reen Shot 2019-10-08 at 1.32.14 PM.png" descr="Screen Shot 2019-10-08 at 1.32.14 PM.pn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9434" y="3556000"/>
            <a:ext cx="10626031" cy="5905500"/>
          </a:xfrm>
          <a:prstGeom prst="rect">
            <a:avLst/>
          </a:prstGeom>
        </p:spPr>
      </p:pic>
      <p:sp>
        <p:nvSpPr>
          <p:cNvPr id="124" name="Based Out Of:  Mableton, GA…"/>
          <p:cNvSpPr txBox="1">
            <a:spLocks noGrp="1"/>
          </p:cNvSpPr>
          <p:nvPr>
            <p:ph type="body" sz="half" idx="1"/>
          </p:nvPr>
        </p:nvSpPr>
        <p:spPr>
          <a:xfrm>
            <a:off x="1189433" y="961088"/>
            <a:ext cx="10625934" cy="3044207"/>
          </a:xfrm>
          <a:prstGeom prst="rect">
            <a:avLst/>
          </a:prstGeom>
        </p:spPr>
        <p:txBody>
          <a:bodyPr/>
          <a:lstStyle/>
          <a:p>
            <a:pPr algn="l" defTabSz="286258">
              <a:defRPr sz="294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Based Out Of:  Mableton, GA</a:t>
            </a:r>
          </a:p>
          <a:p>
            <a:pPr algn="l" defTabSz="286258">
              <a:defRPr sz="294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Local Office:  Charlotte, NC</a:t>
            </a:r>
          </a:p>
          <a:p>
            <a:pPr algn="l" defTabSz="286258">
              <a:defRPr sz="294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Current No. Of Employees:  240 Over Four States</a:t>
            </a:r>
          </a:p>
          <a:p>
            <a:pPr algn="l" defTabSz="286258">
              <a:defRPr sz="294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2019 FY Earnings:  $80MM+</a:t>
            </a:r>
          </a:p>
          <a:p>
            <a:pPr algn="l" defTabSz="286258">
              <a:defRPr sz="294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Coverage Area:  Georgia, Alabama, Florida, Tennessee, South Carolina, and North Carolina</a:t>
            </a:r>
          </a:p>
        </p:txBody>
      </p:sp>
      <p:sp>
        <p:nvSpPr>
          <p:cNvPr id="125" name="Company Overview"/>
          <p:cNvSpPr txBox="1"/>
          <p:nvPr/>
        </p:nvSpPr>
        <p:spPr>
          <a:xfrm>
            <a:off x="3014725" y="11051"/>
            <a:ext cx="697534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Company Overview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hat are we here to talk about?"/>
          <p:cNvSpPr txBox="1"/>
          <p:nvPr/>
        </p:nvSpPr>
        <p:spPr>
          <a:xfrm>
            <a:off x="847978" y="11051"/>
            <a:ext cx="1130884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are we here to talk about?</a:t>
            </a:r>
          </a:p>
        </p:txBody>
      </p:sp>
      <p:pic>
        <p:nvPicPr>
          <p:cNvPr id="128" name="100_0985.jpg" descr="100_09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3450" y="1217612"/>
            <a:ext cx="3698289" cy="2662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100_1156.jpg" descr="100_11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3450" y="4104394"/>
            <a:ext cx="3698453" cy="2623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100_1171.jpg" descr="100_117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56029" y="6951885"/>
            <a:ext cx="3693270" cy="2671119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unway Lighting…"/>
          <p:cNvSpPr txBox="1"/>
          <p:nvPr/>
        </p:nvSpPr>
        <p:spPr>
          <a:xfrm>
            <a:off x="1053541" y="1379692"/>
            <a:ext cx="5132712" cy="699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Runway Lighting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Threshold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Centerline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Edge 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Touchdown Zone (TDZ)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Takeoff Hold Lighting (THL’s)</a:t>
            </a:r>
          </a:p>
          <a:p>
            <a:pPr algn="l"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Taxiway Lighting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Centerline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Edge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Guard 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Stop Bar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Runway Entrance Lights (REL’s)</a:t>
            </a:r>
          </a:p>
          <a:p>
            <a:pPr marL="777875" lvl="1" indent="-333375" algn="l">
              <a:buSzPct val="145000"/>
              <a:buChar char="•"/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l">
              <a:defRPr sz="30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Airfield Guidance Signs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ormal Airfield Lighting Installation Phases"/>
          <p:cNvSpPr txBox="1"/>
          <p:nvPr/>
        </p:nvSpPr>
        <p:spPr>
          <a:xfrm>
            <a:off x="184658" y="49151"/>
            <a:ext cx="12635485" cy="19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Normal Airfield Lighting Installation Phases</a:t>
            </a:r>
          </a:p>
        </p:txBody>
      </p:sp>
      <p:sp>
        <p:nvSpPr>
          <p:cNvPr id="134" name="General Contractor established sub grade and sub base.…"/>
          <p:cNvSpPr txBox="1"/>
          <p:nvPr/>
        </p:nvSpPr>
        <p:spPr>
          <a:xfrm>
            <a:off x="638225" y="2684643"/>
            <a:ext cx="5538950" cy="210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lnSpc>
                <a:spcPct val="150000"/>
              </a:lnSpc>
              <a:buSzPct val="145000"/>
              <a:buChar char="•"/>
            </a:pPr>
            <a:r>
              <a:t>General Contractor established sub grade and sub base.</a:t>
            </a:r>
          </a:p>
          <a:p>
            <a:pPr marL="333375" indent="-333375" algn="l">
              <a:lnSpc>
                <a:spcPct val="150000"/>
              </a:lnSpc>
              <a:buSzPct val="145000"/>
              <a:buChar char="•"/>
            </a:pPr>
            <a:r>
              <a:t>Lighting centerlines laid out.</a:t>
            </a:r>
          </a:p>
          <a:p>
            <a:pPr marL="333375" indent="-333375" algn="l">
              <a:lnSpc>
                <a:spcPct val="150000"/>
              </a:lnSpc>
              <a:buSzPct val="145000"/>
              <a:buChar char="•"/>
            </a:pPr>
            <a:r>
              <a:t>Conduit Installed</a:t>
            </a:r>
          </a:p>
        </p:txBody>
      </p:sp>
      <p:pic>
        <p:nvPicPr>
          <p:cNvPr id="135" name="100_0604.jpg" descr="100_06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2305" y="2021923"/>
            <a:ext cx="6178523" cy="3430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2013-09-08 12.58.35.jpg" descr="2013-09-08 12.58.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472" y="5598022"/>
            <a:ext cx="2808976" cy="374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100_0593.jpg" descr="100_05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1118" y="5597427"/>
            <a:ext cx="3056876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100_0653.jpg" descr="100_065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989" y="5874446"/>
            <a:ext cx="6006621" cy="3192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scn0539.jpg" descr="dscn05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4268" y="2097868"/>
            <a:ext cx="3276880" cy="755745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Normal Airfield Lighting Installation Phases"/>
          <p:cNvSpPr txBox="1"/>
          <p:nvPr/>
        </p:nvSpPr>
        <p:spPr>
          <a:xfrm>
            <a:off x="184658" y="49151"/>
            <a:ext cx="12635485" cy="19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Normal Airfield Lighting Installation Phases</a:t>
            </a:r>
          </a:p>
        </p:txBody>
      </p:sp>
      <p:sp>
        <p:nvSpPr>
          <p:cNvPr id="142" name="Light Bases Installed (If PCC Pavement)…"/>
          <p:cNvSpPr txBox="1"/>
          <p:nvPr/>
        </p:nvSpPr>
        <p:spPr>
          <a:xfrm>
            <a:off x="247798" y="2460638"/>
            <a:ext cx="4936010" cy="155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lnSpc>
                <a:spcPct val="150000"/>
              </a:lnSpc>
              <a:buSzPct val="145000"/>
              <a:buChar char="•"/>
            </a:pPr>
            <a:r>
              <a:t>Light Bases Installed (If PCC Pavement)</a:t>
            </a:r>
          </a:p>
          <a:p>
            <a:pPr marL="333375" indent="-333375" algn="l">
              <a:buSzPct val="145000"/>
              <a:buChar char="•"/>
            </a:pPr>
            <a:r>
              <a:t>Pavement Placed</a:t>
            </a:r>
          </a:p>
        </p:txBody>
      </p:sp>
      <p:pic>
        <p:nvPicPr>
          <p:cNvPr id="143" name="100_0614.jpg" descr="100_06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9060" y="2097867"/>
            <a:ext cx="4249997" cy="4289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2013-10-02 03.24.24.jpg" descr="2013-10-02 03.24.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239" y="6476912"/>
            <a:ext cx="4249777" cy="3187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DSCN0779.jpg" descr="DSCN077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31" y="6476912"/>
            <a:ext cx="4249777" cy="3187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ght Bases Cored and Placed (If in Shoulder Pavement.…"/>
          <p:cNvSpPr txBox="1"/>
          <p:nvPr/>
        </p:nvSpPr>
        <p:spPr>
          <a:xfrm>
            <a:off x="1017231" y="4055926"/>
            <a:ext cx="2933592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Light Bases Cored and Placed (If in Shoulder Pavement.</a:t>
            </a:r>
          </a:p>
          <a:p>
            <a:pPr algn="l"/>
            <a:endParaRPr/>
          </a:p>
          <a:p>
            <a:pPr marL="333375" indent="-333375" algn="l">
              <a:buSzPct val="145000"/>
              <a:buChar char="•"/>
            </a:pPr>
            <a:r>
              <a:t>Wire and Transformers Installed.</a:t>
            </a:r>
          </a:p>
        </p:txBody>
      </p:sp>
      <p:pic>
        <p:nvPicPr>
          <p:cNvPr id="148" name="100_1162.jpg" descr="100_11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485" y="2261210"/>
            <a:ext cx="4231107" cy="3173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100_1050.jpg" descr="100_10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807" y="2261962"/>
            <a:ext cx="4229101" cy="317182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Normal Airfield Lighting Installation Phases"/>
          <p:cNvSpPr txBox="1"/>
          <p:nvPr/>
        </p:nvSpPr>
        <p:spPr>
          <a:xfrm>
            <a:off x="184658" y="49151"/>
            <a:ext cx="12635485" cy="19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Normal Airfield Lighting Installation Phases</a:t>
            </a:r>
          </a:p>
        </p:txBody>
      </p:sp>
      <p:pic>
        <p:nvPicPr>
          <p:cNvPr id="151" name="IMG_0724.jpg" descr="IMG_07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488" y="5570445"/>
            <a:ext cx="4229101" cy="317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dscn0686.jpg" descr="dscn068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060" y="5570445"/>
            <a:ext cx="4229101" cy="3171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pacers, Rings, and Fixtures Installed.…"/>
          <p:cNvSpPr txBox="1"/>
          <p:nvPr/>
        </p:nvSpPr>
        <p:spPr>
          <a:xfrm>
            <a:off x="1363925" y="2670601"/>
            <a:ext cx="2657099" cy="414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Spacers, Rings, and Fixtures Installed.</a:t>
            </a:r>
          </a:p>
          <a:p>
            <a:pPr algn="l"/>
            <a:endParaRPr/>
          </a:p>
          <a:p>
            <a:pPr marL="333375" indent="-333375" algn="l">
              <a:buSzPct val="145000"/>
              <a:buChar char="•"/>
            </a:pPr>
            <a:r>
              <a:t>System Terminated, Tested, and Energized.</a:t>
            </a:r>
          </a:p>
          <a:p>
            <a:pPr algn="l"/>
            <a:endParaRPr/>
          </a:p>
          <a:p>
            <a:pPr marL="333375" indent="-333375" algn="l">
              <a:buSzPct val="145000"/>
              <a:buChar char="•"/>
            </a:pPr>
            <a:r>
              <a:t>Sealing.</a:t>
            </a:r>
          </a:p>
        </p:txBody>
      </p:sp>
      <p:sp>
        <p:nvSpPr>
          <p:cNvPr id="155" name="Normal Airfield Lighting Installation Phases"/>
          <p:cNvSpPr txBox="1"/>
          <p:nvPr/>
        </p:nvSpPr>
        <p:spPr>
          <a:xfrm>
            <a:off x="184658" y="49151"/>
            <a:ext cx="12635485" cy="19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Normal Airfield Lighting Installation Phases</a:t>
            </a:r>
          </a:p>
        </p:txBody>
      </p:sp>
      <p:pic>
        <p:nvPicPr>
          <p:cNvPr id="156" name="dscn0725.jpg" descr="dscn07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0073" y="2270290"/>
            <a:ext cx="7492100" cy="3948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scn0727.jpg" descr="dscn07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9676" y="6339108"/>
            <a:ext cx="7493001" cy="3049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Normal Airfield Lighting Installation Phases"/>
          <p:cNvSpPr txBox="1"/>
          <p:nvPr/>
        </p:nvSpPr>
        <p:spPr>
          <a:xfrm>
            <a:off x="184658" y="49151"/>
            <a:ext cx="12635485" cy="19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Normal Airfield Lighting Installation Phases</a:t>
            </a:r>
          </a:p>
        </p:txBody>
      </p:sp>
      <p:pic>
        <p:nvPicPr>
          <p:cNvPr id="160" name="2013-08-15 11.18.49.jpg" descr="2013-08-15 11.18.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161" y="2470554"/>
            <a:ext cx="4416607" cy="3312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25.JPEG" descr="IMG_25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968" y="2469432"/>
            <a:ext cx="4419601" cy="331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0741.jpg" descr="IMG_07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6968" y="5984538"/>
            <a:ext cx="4419601" cy="2835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0736.jpg" descr="IMG_073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74664" y="5892662"/>
            <a:ext cx="4419601" cy="301907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Airfield Guidance Signs"/>
          <p:cNvSpPr txBox="1"/>
          <p:nvPr/>
        </p:nvSpPr>
        <p:spPr>
          <a:xfrm>
            <a:off x="211870" y="3363636"/>
            <a:ext cx="35055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Airfield Guidance Signs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mmon Issues Facing an Electrical Contractor"/>
          <p:cNvSpPr txBox="1"/>
          <p:nvPr/>
        </p:nvSpPr>
        <p:spPr>
          <a:xfrm>
            <a:off x="-25400" y="49151"/>
            <a:ext cx="13055601" cy="195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Common Issues Facing an Electrical Contractor</a:t>
            </a:r>
          </a:p>
        </p:txBody>
      </p:sp>
      <p:pic>
        <p:nvPicPr>
          <p:cNvPr id="167" name="Screen Shot 2019-10-10 at 12.32.13 PM.png" descr="Screen Shot 2019-10-10 at 12.32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659" y="2377529"/>
            <a:ext cx="7607301" cy="6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Joint Conflicts Between Light Cans and PCC Pavement Joints"/>
          <p:cNvSpPr txBox="1"/>
          <p:nvPr/>
        </p:nvSpPr>
        <p:spPr>
          <a:xfrm>
            <a:off x="209464" y="5099749"/>
            <a:ext cx="4936010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Joint Conflicts Between Light Cans and PCC Pavement Joints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White</vt:lpstr>
      <vt:lpstr>Electrical Contractors Since 1953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Contractors Since 1953</dc:title>
  <cp:lastModifiedBy>Linda Leigh Hargrove</cp:lastModifiedBy>
  <cp:revision>2</cp:revision>
  <dcterms:modified xsi:type="dcterms:W3CDTF">2019-10-17T18:11:28Z</dcterms:modified>
</cp:coreProperties>
</file>